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6" r:id="rId18"/>
    <p:sldId id="274" r:id="rId19"/>
    <p:sldId id="273" r:id="rId20"/>
    <p:sldId id="278"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534400" cy="6400800"/>
          </a:xfrm>
          <a:solidFill>
            <a:schemeClr val="accent3"/>
          </a:solidFill>
        </p:spPr>
        <p:txBody>
          <a:bodyPr>
            <a:noAutofit/>
          </a:bodyPr>
          <a:lstStyle/>
          <a:p>
            <a:pPr algn="just"/>
            <a:r>
              <a:rPr lang="en-US" sz="2600" b="1" dirty="0" smtClean="0">
                <a:solidFill>
                  <a:schemeClr val="tx1"/>
                </a:solidFill>
                <a:latin typeface="Times New Roman" pitchFamily="18" charset="0"/>
                <a:cs typeface="Times New Roman" pitchFamily="18" charset="0"/>
              </a:rPr>
              <a:t>           </a:t>
            </a:r>
            <a:r>
              <a:rPr lang="en-US" sz="3600" b="1" dirty="0" smtClean="0">
                <a:solidFill>
                  <a:schemeClr val="tx1"/>
                </a:solidFill>
                <a:latin typeface="Times New Roman" pitchFamily="18" charset="0"/>
                <a:cs typeface="Times New Roman" pitchFamily="18" charset="0"/>
              </a:rPr>
              <a:t>Sericulture</a:t>
            </a:r>
          </a:p>
          <a:p>
            <a:pPr algn="just">
              <a:buFont typeface="Wingdings" pitchFamily="2" charset="2"/>
              <a:buChar char="Ø"/>
            </a:pPr>
            <a:endParaRPr lang="en-US" sz="2600" dirty="0" smtClean="0">
              <a:solidFill>
                <a:schemeClr val="tx1"/>
              </a:solidFill>
              <a:latin typeface="Times New Roman" pitchFamily="18" charset="0"/>
              <a:cs typeface="Times New Roman" pitchFamily="18" charset="0"/>
            </a:endParaRPr>
          </a:p>
          <a:p>
            <a:pPr algn="just">
              <a:buFont typeface="Wingdings" pitchFamily="2" charset="2"/>
              <a:buChar char="Ø"/>
            </a:pPr>
            <a:endParaRPr lang="en-US" sz="2600" dirty="0" smtClean="0">
              <a:solidFill>
                <a:schemeClr val="tx1"/>
              </a:solidFill>
              <a:latin typeface="Times New Roman" pitchFamily="18" charset="0"/>
              <a:cs typeface="Times New Roman" pitchFamily="18" charset="0"/>
            </a:endParaRPr>
          </a:p>
          <a:p>
            <a:pPr algn="just">
              <a:buFont typeface="Wingdings" pitchFamily="2" charset="2"/>
              <a:buChar char="Ø"/>
            </a:pPr>
            <a:endParaRPr lang="en-US" sz="2600" dirty="0" smtClean="0">
              <a:solidFill>
                <a:schemeClr val="tx1"/>
              </a:solidFill>
              <a:latin typeface="Times New Roman" pitchFamily="18" charset="0"/>
              <a:cs typeface="Times New Roman" pitchFamily="18" charset="0"/>
            </a:endParaRPr>
          </a:p>
          <a:p>
            <a:pPr algn="just">
              <a:buFont typeface="Wingdings" pitchFamily="2" charset="2"/>
              <a:buChar char="Ø"/>
            </a:pPr>
            <a:endParaRPr lang="en-US" sz="26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600" dirty="0" smtClean="0">
                <a:solidFill>
                  <a:schemeClr val="tx1"/>
                </a:solidFill>
                <a:latin typeface="Times New Roman" pitchFamily="18" charset="0"/>
                <a:cs typeface="Times New Roman" pitchFamily="18" charset="0"/>
              </a:rPr>
              <a:t>Sericulture, or silk farming, is the rearing of silkworms for the production of silk. Although there are several commercial species of silkworms, </a:t>
            </a:r>
            <a:r>
              <a:rPr lang="en-US" sz="2600" b="1" i="1" dirty="0" err="1" smtClean="0">
                <a:solidFill>
                  <a:schemeClr val="tx1"/>
                </a:solidFill>
                <a:latin typeface="Times New Roman" pitchFamily="18" charset="0"/>
                <a:cs typeface="Times New Roman" pitchFamily="18" charset="0"/>
              </a:rPr>
              <a:t>Bombyx</a:t>
            </a:r>
            <a:r>
              <a:rPr lang="en-US" sz="2600" b="1" i="1" dirty="0" smtClean="0">
                <a:solidFill>
                  <a:schemeClr val="tx1"/>
                </a:solidFill>
                <a:latin typeface="Times New Roman" pitchFamily="18" charset="0"/>
                <a:cs typeface="Times New Roman" pitchFamily="18" charset="0"/>
              </a:rPr>
              <a:t> </a:t>
            </a:r>
            <a:r>
              <a:rPr lang="en-US" sz="2600" b="1" i="1" dirty="0" err="1" smtClean="0">
                <a:solidFill>
                  <a:schemeClr val="tx1"/>
                </a:solidFill>
                <a:latin typeface="Times New Roman" pitchFamily="18" charset="0"/>
                <a:cs typeface="Times New Roman" pitchFamily="18" charset="0"/>
              </a:rPr>
              <a:t>mori</a:t>
            </a:r>
            <a:r>
              <a:rPr lang="en-US" sz="2600" b="1" i="1"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is the most widely used and intensively studied </a:t>
            </a:r>
          </a:p>
          <a:p>
            <a:pPr algn="just">
              <a:buFont typeface="Wingdings" pitchFamily="2" charset="2"/>
              <a:buChar char="Ø"/>
            </a:pPr>
            <a:r>
              <a:rPr lang="en-US" sz="2600" dirty="0" smtClean="0">
                <a:solidFill>
                  <a:schemeClr val="tx1"/>
                </a:solidFill>
                <a:latin typeface="Times New Roman" pitchFamily="18" charset="0"/>
                <a:cs typeface="Times New Roman" pitchFamily="18" charset="0"/>
              </a:rPr>
              <a:t>Silk is a natural protein </a:t>
            </a:r>
            <a:r>
              <a:rPr lang="en-US" sz="2600" dirty="0" err="1" smtClean="0">
                <a:solidFill>
                  <a:schemeClr val="tx1"/>
                </a:solidFill>
                <a:latin typeface="Times New Roman" pitchFamily="18" charset="0"/>
                <a:cs typeface="Times New Roman" pitchFamily="18" charset="0"/>
              </a:rPr>
              <a:t>fibre</a:t>
            </a:r>
            <a:r>
              <a:rPr lang="en-US" sz="2600" dirty="0" smtClean="0">
                <a:solidFill>
                  <a:schemeClr val="tx1"/>
                </a:solidFill>
                <a:latin typeface="Times New Roman" pitchFamily="18" charset="0"/>
                <a:cs typeface="Times New Roman" pitchFamily="18" charset="0"/>
              </a:rPr>
              <a:t>, some forms of which can be woven into textiles. The protein </a:t>
            </a:r>
            <a:r>
              <a:rPr lang="en-US" sz="2600" dirty="0" err="1" smtClean="0">
                <a:solidFill>
                  <a:schemeClr val="tx1"/>
                </a:solidFill>
                <a:latin typeface="Times New Roman" pitchFamily="18" charset="0"/>
                <a:cs typeface="Times New Roman" pitchFamily="18" charset="0"/>
              </a:rPr>
              <a:t>fibre</a:t>
            </a:r>
            <a:r>
              <a:rPr lang="en-US" sz="2600" dirty="0" smtClean="0">
                <a:solidFill>
                  <a:schemeClr val="tx1"/>
                </a:solidFill>
                <a:latin typeface="Times New Roman" pitchFamily="18" charset="0"/>
                <a:cs typeface="Times New Roman" pitchFamily="18" charset="0"/>
              </a:rPr>
              <a:t> of silk is composed mainly of fibroin and produced by certain insect larvae to form cocoons</a:t>
            </a:r>
          </a:p>
        </p:txBody>
      </p:sp>
      <p:pic>
        <p:nvPicPr>
          <p:cNvPr id="1026" name="Picture 2" descr="C:\Users\Hi\Desktop\220px-Meyers_b14_s0826a.jpg"/>
          <p:cNvPicPr>
            <a:picLocks noChangeAspect="1" noChangeArrowheads="1"/>
          </p:cNvPicPr>
          <p:nvPr/>
        </p:nvPicPr>
        <p:blipFill>
          <a:blip r:embed="rId2"/>
          <a:srcRect/>
          <a:stretch>
            <a:fillRect/>
          </a:stretch>
        </p:blipFill>
        <p:spPr bwMode="auto">
          <a:xfrm>
            <a:off x="5638800" y="381000"/>
            <a:ext cx="3107828" cy="1981200"/>
          </a:xfrm>
          <a:prstGeom prst="rect">
            <a:avLst/>
          </a:prstGeom>
          <a:noFill/>
        </p:spPr>
      </p:pic>
      <p:pic>
        <p:nvPicPr>
          <p:cNvPr id="2" name="Picture 2" descr="C:\Users\Hi\Desktop\images.jpg"/>
          <p:cNvPicPr>
            <a:picLocks noChangeAspect="1" noChangeArrowheads="1"/>
          </p:cNvPicPr>
          <p:nvPr/>
        </p:nvPicPr>
        <p:blipFill>
          <a:blip r:embed="rId3"/>
          <a:srcRect/>
          <a:stretch>
            <a:fillRect/>
          </a:stretch>
        </p:blipFill>
        <p:spPr bwMode="auto">
          <a:xfrm>
            <a:off x="2209800" y="838200"/>
            <a:ext cx="3048000" cy="19812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i\Desktop\SILK-WORM-LIFECYCLE.jpg"/>
          <p:cNvPicPr>
            <a:picLocks noGrp="1" noChangeAspect="1" noChangeArrowheads="1"/>
          </p:cNvPicPr>
          <p:nvPr>
            <p:ph idx="1"/>
          </p:nvPr>
        </p:nvPicPr>
        <p:blipFill>
          <a:blip r:embed="rId2"/>
          <a:srcRect/>
          <a:stretch>
            <a:fillRect/>
          </a:stretch>
        </p:blipFill>
        <p:spPr bwMode="auto">
          <a:xfrm>
            <a:off x="457200" y="609600"/>
            <a:ext cx="7924800" cy="5943600"/>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latin typeface="Times New Roman" pitchFamily="18" charset="0"/>
                <a:cs typeface="Times New Roman" pitchFamily="18" charset="0"/>
              </a:rPr>
              <a:t>Diseases of silk worm</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638800"/>
          </a:xfrm>
          <a:solidFill>
            <a:schemeClr val="accent2">
              <a:lumMod val="20000"/>
              <a:lumOff val="80000"/>
            </a:schemeClr>
          </a:solidFill>
          <a:ln>
            <a:solidFill>
              <a:schemeClr val="accent2">
                <a:lumMod val="20000"/>
                <a:lumOff val="80000"/>
              </a:schemeClr>
            </a:solidFill>
          </a:ln>
        </p:spPr>
        <p:txBody>
          <a:bodyPr>
            <a:normAutofit fontScale="25000" lnSpcReduction="20000"/>
          </a:bodyPr>
          <a:lstStyle/>
          <a:p>
            <a:pPr>
              <a:buNone/>
            </a:pPr>
            <a:endParaRPr lang="en-US" sz="10400" dirty="0" smtClean="0"/>
          </a:p>
          <a:p>
            <a:pPr algn="just"/>
            <a:r>
              <a:rPr lang="en-US" sz="10400" b="1" dirty="0" err="1" smtClean="0">
                <a:latin typeface="Times New Roman" pitchFamily="18" charset="0"/>
                <a:cs typeface="Times New Roman" pitchFamily="18" charset="0"/>
              </a:rPr>
              <a:t>Muscadine</a:t>
            </a:r>
            <a:r>
              <a:rPr lang="en-US" sz="10400" b="1" dirty="0" smtClean="0">
                <a:latin typeface="Times New Roman" pitchFamily="18" charset="0"/>
                <a:cs typeface="Times New Roman" pitchFamily="18" charset="0"/>
              </a:rPr>
              <a:t> </a:t>
            </a:r>
            <a:r>
              <a:rPr lang="en-US" sz="10400" dirty="0" smtClean="0">
                <a:latin typeface="Times New Roman" pitchFamily="18" charset="0"/>
                <a:cs typeface="Times New Roman" pitchFamily="18" charset="0"/>
              </a:rPr>
              <a:t>(Fungal disease)</a:t>
            </a:r>
          </a:p>
          <a:p>
            <a:pPr algn="just">
              <a:buFont typeface="Wingdings" pitchFamily="2" charset="2"/>
              <a:buChar char="Ø"/>
            </a:pPr>
            <a:r>
              <a:rPr lang="en-US" sz="10400" b="1" dirty="0" smtClean="0">
                <a:latin typeface="Times New Roman" pitchFamily="18" charset="0"/>
                <a:cs typeface="Times New Roman" pitchFamily="18" charset="0"/>
              </a:rPr>
              <a:t>Causative agent: White </a:t>
            </a:r>
            <a:r>
              <a:rPr lang="en-US" sz="10400" b="1" dirty="0" err="1" smtClean="0">
                <a:latin typeface="Times New Roman" pitchFamily="18" charset="0"/>
                <a:cs typeface="Times New Roman" pitchFamily="18" charset="0"/>
              </a:rPr>
              <a:t>Muscadine</a:t>
            </a:r>
            <a:r>
              <a:rPr lang="en-US" sz="10400" dirty="0" smtClean="0">
                <a:latin typeface="Times New Roman" pitchFamily="18" charset="0"/>
                <a:cs typeface="Times New Roman" pitchFamily="18" charset="0"/>
              </a:rPr>
              <a:t> is caused by a fungus </a:t>
            </a:r>
            <a:r>
              <a:rPr lang="en-US" sz="10400" b="1" i="1" dirty="0" err="1" smtClean="0">
                <a:latin typeface="Times New Roman" pitchFamily="18" charset="0"/>
                <a:cs typeface="Times New Roman" pitchFamily="18" charset="0"/>
              </a:rPr>
              <a:t>Beauveria</a:t>
            </a:r>
            <a:r>
              <a:rPr lang="en-US" sz="10400" b="1" i="1" dirty="0" smtClean="0">
                <a:latin typeface="Times New Roman" pitchFamily="18" charset="0"/>
                <a:cs typeface="Times New Roman" pitchFamily="18" charset="0"/>
              </a:rPr>
              <a:t> </a:t>
            </a:r>
            <a:r>
              <a:rPr lang="en-US" sz="10400" b="1" i="1" dirty="0" err="1" smtClean="0">
                <a:latin typeface="Times New Roman" pitchFamily="18" charset="0"/>
                <a:cs typeface="Times New Roman" pitchFamily="18" charset="0"/>
              </a:rPr>
              <a:t>bassiana</a:t>
            </a:r>
            <a:r>
              <a:rPr lang="en-US" sz="10400" b="1" i="1" dirty="0" smtClean="0">
                <a:latin typeface="Times New Roman" pitchFamily="18" charset="0"/>
                <a:cs typeface="Times New Roman" pitchFamily="18" charset="0"/>
              </a:rPr>
              <a:t> </a:t>
            </a:r>
            <a:r>
              <a:rPr lang="en-US" sz="10400" dirty="0" smtClean="0">
                <a:latin typeface="Times New Roman" pitchFamily="18" charset="0"/>
                <a:cs typeface="Times New Roman" pitchFamily="18" charset="0"/>
              </a:rPr>
              <a:t>and the </a:t>
            </a:r>
            <a:r>
              <a:rPr lang="en-US" sz="10400" b="1" dirty="0" smtClean="0">
                <a:latin typeface="Times New Roman" pitchFamily="18" charset="0"/>
                <a:cs typeface="Times New Roman" pitchFamily="18" charset="0"/>
              </a:rPr>
              <a:t>Green </a:t>
            </a:r>
            <a:r>
              <a:rPr lang="en-US" sz="10400" b="1" dirty="0" err="1" smtClean="0">
                <a:latin typeface="Times New Roman" pitchFamily="18" charset="0"/>
                <a:cs typeface="Times New Roman" pitchFamily="18" charset="0"/>
              </a:rPr>
              <a:t>Muscadine</a:t>
            </a:r>
            <a:r>
              <a:rPr lang="en-US" sz="10400" b="1" dirty="0" smtClean="0">
                <a:latin typeface="Times New Roman" pitchFamily="18" charset="0"/>
                <a:cs typeface="Times New Roman" pitchFamily="18" charset="0"/>
              </a:rPr>
              <a:t> </a:t>
            </a:r>
            <a:r>
              <a:rPr lang="en-US" sz="10400" dirty="0" smtClean="0">
                <a:latin typeface="Times New Roman" pitchFamily="18" charset="0"/>
                <a:cs typeface="Times New Roman" pitchFamily="18" charset="0"/>
              </a:rPr>
              <a:t>is caused by a fungus </a:t>
            </a:r>
            <a:r>
              <a:rPr lang="en-US" sz="10400" b="1" i="1" dirty="0" err="1" smtClean="0">
                <a:latin typeface="Times New Roman" pitchFamily="18" charset="0"/>
                <a:cs typeface="Times New Roman" pitchFamily="18" charset="0"/>
              </a:rPr>
              <a:t>Spicaria</a:t>
            </a:r>
            <a:r>
              <a:rPr lang="en-US" sz="10400" b="1" i="1" dirty="0" smtClean="0">
                <a:latin typeface="Times New Roman" pitchFamily="18" charset="0"/>
                <a:cs typeface="Times New Roman" pitchFamily="18" charset="0"/>
              </a:rPr>
              <a:t> </a:t>
            </a:r>
            <a:r>
              <a:rPr lang="en-US" sz="10400" b="1" i="1" dirty="0" err="1" smtClean="0">
                <a:latin typeface="Times New Roman" pitchFamily="18" charset="0"/>
                <a:cs typeface="Times New Roman" pitchFamily="18" charset="0"/>
              </a:rPr>
              <a:t>prasina</a:t>
            </a:r>
            <a:r>
              <a:rPr lang="en-US" sz="10400" dirty="0" smtClean="0">
                <a:latin typeface="Times New Roman" pitchFamily="18" charset="0"/>
                <a:cs typeface="Times New Roman" pitchFamily="18" charset="0"/>
              </a:rPr>
              <a:t> </a:t>
            </a:r>
          </a:p>
          <a:p>
            <a:pPr algn="just">
              <a:buFont typeface="Wingdings" pitchFamily="2" charset="2"/>
              <a:buChar char="Ø"/>
            </a:pPr>
            <a:r>
              <a:rPr lang="en-US" sz="10400" b="1" dirty="0" smtClean="0">
                <a:latin typeface="Times New Roman" pitchFamily="18" charset="0"/>
                <a:cs typeface="Times New Roman" pitchFamily="18" charset="0"/>
              </a:rPr>
              <a:t>Symptoms: </a:t>
            </a:r>
            <a:r>
              <a:rPr lang="en-US" sz="10400" dirty="0" smtClean="0">
                <a:latin typeface="Times New Roman" pitchFamily="18" charset="0"/>
                <a:cs typeface="Times New Roman" pitchFamily="18" charset="0"/>
              </a:rPr>
              <a:t>Destroys the entire silkworm body. This disease is not passed on to the eggs from moths, as the infected silkworms cannot survive to the moth stage. This fungus can spread to other insects. </a:t>
            </a:r>
            <a:r>
              <a:rPr lang="en-US" sz="10400" dirty="0" err="1" smtClean="0">
                <a:latin typeface="Times New Roman" pitchFamily="18" charset="0"/>
                <a:cs typeface="Times New Roman" pitchFamily="18" charset="0"/>
              </a:rPr>
              <a:t>Mycelial</a:t>
            </a:r>
            <a:r>
              <a:rPr lang="en-US" sz="10400" dirty="0" smtClean="0">
                <a:latin typeface="Times New Roman" pitchFamily="18" charset="0"/>
                <a:cs typeface="Times New Roman" pitchFamily="18" charset="0"/>
              </a:rPr>
              <a:t> cluster are seen on the dead silkworm body </a:t>
            </a:r>
          </a:p>
          <a:p>
            <a:pPr algn="just">
              <a:buFont typeface="Wingdings" pitchFamily="2" charset="2"/>
              <a:buChar char="Ø"/>
            </a:pPr>
            <a:r>
              <a:rPr lang="en-US" sz="10400" b="1" dirty="0" smtClean="0">
                <a:latin typeface="Times New Roman" pitchFamily="18" charset="0"/>
                <a:cs typeface="Times New Roman" pitchFamily="18" charset="0"/>
              </a:rPr>
              <a:t>Control: </a:t>
            </a:r>
            <a:r>
              <a:rPr lang="en-US" sz="10400" dirty="0" smtClean="0">
                <a:latin typeface="Times New Roman" pitchFamily="18" charset="0"/>
                <a:cs typeface="Times New Roman" pitchFamily="18" charset="0"/>
              </a:rPr>
              <a:t>Hygiene. Prevent Humidity build up. Keep mulberry tree’s free of insects (without the use of insecticides as this will kill your silkworms). </a:t>
            </a:r>
            <a:r>
              <a:rPr lang="en-US" sz="10400" dirty="0" err="1" smtClean="0">
                <a:latin typeface="Times New Roman" pitchFamily="18" charset="0"/>
                <a:cs typeface="Times New Roman" pitchFamily="18" charset="0"/>
              </a:rPr>
              <a:t>Muscardine</a:t>
            </a:r>
            <a:r>
              <a:rPr lang="en-US" sz="10400" dirty="0" smtClean="0">
                <a:latin typeface="Times New Roman" pitchFamily="18" charset="0"/>
                <a:cs typeface="Times New Roman" pitchFamily="18" charset="0"/>
              </a:rPr>
              <a:t> is common in winter and rainy seasons because these seasons provide favorable environments for infection, growth and multiplication of the pathogen</a:t>
            </a:r>
          </a:p>
          <a:p>
            <a:pPr algn="just"/>
            <a:endParaRPr lang="en-US" sz="9600" dirty="0" smtClean="0">
              <a:latin typeface="Times New Roman" pitchFamily="18" charset="0"/>
              <a:cs typeface="Times New Roman" pitchFamily="18" charset="0"/>
            </a:endParaRPr>
          </a:p>
          <a:p>
            <a:pPr algn="just"/>
            <a:endParaRPr lang="en-US" sz="9600" b="1" dirty="0" smtClean="0">
              <a:latin typeface="Times New Roman" pitchFamily="18" charset="0"/>
              <a:cs typeface="Times New Roman" pitchFamily="18" charset="0"/>
            </a:endParaRPr>
          </a:p>
          <a:p>
            <a:pPr algn="just"/>
            <a:endParaRPr lang="en-US" sz="9600" b="1" dirty="0" smtClean="0">
              <a:latin typeface="Times New Roman" pitchFamily="18" charset="0"/>
              <a:cs typeface="Times New Roman" pitchFamily="18" charset="0"/>
            </a:endParaRPr>
          </a:p>
          <a:p>
            <a:pPr algn="just"/>
            <a:endParaRPr lang="en-US" sz="9600" b="1" dirty="0" smtClean="0">
              <a:latin typeface="Times New Roman" pitchFamily="18" charset="0"/>
              <a:cs typeface="Times New Roman" pitchFamily="18" charset="0"/>
            </a:endParaRPr>
          </a:p>
          <a:p>
            <a:endParaRPr lang="en-US" sz="8000" b="1" dirty="0" smtClean="0"/>
          </a:p>
          <a:p>
            <a:endParaRPr lang="en-US" sz="8000" b="1" dirty="0" smtClean="0"/>
          </a:p>
          <a:p>
            <a:endParaRPr lang="en-US" sz="8000" b="1" dirty="0" smtClean="0"/>
          </a:p>
          <a:p>
            <a:endParaRPr lang="en-US" sz="80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248400"/>
          </a:xfrm>
          <a:solidFill>
            <a:schemeClr val="accent4">
              <a:lumMod val="20000"/>
              <a:lumOff val="80000"/>
            </a:schemeClr>
          </a:solidFill>
          <a:ln>
            <a:solidFill>
              <a:schemeClr val="accent2">
                <a:lumMod val="20000"/>
                <a:lumOff val="80000"/>
              </a:schemeClr>
            </a:solidFill>
          </a:ln>
        </p:spPr>
        <p:txBody>
          <a:bodyPr>
            <a:noAutofit/>
          </a:bodyPr>
          <a:lstStyle/>
          <a:p>
            <a:pPr algn="just"/>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Polyhedrosis</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Grasserie</a:t>
            </a:r>
            <a:r>
              <a:rPr lang="en-US" sz="2600" b="1" dirty="0" smtClean="0">
                <a:latin typeface="Times New Roman" pitchFamily="18" charset="0"/>
                <a:cs typeface="Times New Roman" pitchFamily="18" charset="0"/>
              </a:rPr>
              <a:t> disease)</a:t>
            </a:r>
          </a:p>
          <a:p>
            <a:pPr algn="just">
              <a:buFont typeface="Wingdings" pitchFamily="2" charset="2"/>
              <a:buChar char="Ø"/>
            </a:pPr>
            <a:r>
              <a:rPr lang="en-US" sz="2600" b="1" dirty="0" smtClean="0">
                <a:latin typeface="Times New Roman" pitchFamily="18" charset="0"/>
                <a:cs typeface="Times New Roman" pitchFamily="18" charset="0"/>
              </a:rPr>
              <a:t>Causative agent</a:t>
            </a:r>
            <a:r>
              <a:rPr lang="en-US" sz="2600" dirty="0" smtClean="0">
                <a:latin typeface="Times New Roman" pitchFamily="18" charset="0"/>
                <a:cs typeface="Times New Roman" pitchFamily="18" charset="0"/>
              </a:rPr>
              <a:t>: Virus Nuclear </a:t>
            </a:r>
            <a:r>
              <a:rPr lang="en-US" sz="2600" dirty="0" err="1" smtClean="0">
                <a:latin typeface="Times New Roman" pitchFamily="18" charset="0"/>
                <a:cs typeface="Times New Roman" pitchFamily="18" charset="0"/>
              </a:rPr>
              <a:t>polyhedrosis</a:t>
            </a:r>
            <a:endParaRPr lang="en-US" sz="2600" dirty="0" smtClean="0">
              <a:latin typeface="Times New Roman" pitchFamily="18" charset="0"/>
              <a:cs typeface="Times New Roman" pitchFamily="18" charset="0"/>
            </a:endParaRPr>
          </a:p>
          <a:p>
            <a:pPr marL="514350" indent="-514350" algn="just">
              <a:buFont typeface="+mj-lt"/>
              <a:buAutoNum type="arabicPeriod"/>
            </a:pPr>
            <a:r>
              <a:rPr lang="en-US" sz="2600" dirty="0" smtClean="0">
                <a:latin typeface="Times New Roman" pitchFamily="18" charset="0"/>
                <a:cs typeface="Times New Roman" pitchFamily="18" charset="0"/>
              </a:rPr>
              <a:t>Nuclear </a:t>
            </a:r>
            <a:r>
              <a:rPr lang="en-US" sz="2600" dirty="0" err="1" smtClean="0">
                <a:latin typeface="Times New Roman" pitchFamily="18" charset="0"/>
                <a:cs typeface="Times New Roman" pitchFamily="18" charset="0"/>
              </a:rPr>
              <a:t>polyhedrosis</a:t>
            </a:r>
            <a:r>
              <a:rPr lang="en-US" sz="2600" dirty="0" smtClean="0">
                <a:latin typeface="Times New Roman" pitchFamily="18" charset="0"/>
                <a:cs typeface="Times New Roman" pitchFamily="18" charset="0"/>
              </a:rPr>
              <a:t>: nuclei of cells of fatty tissue, dermal tissue, muscles, epithelial cells of mid-gut, blood cells</a:t>
            </a:r>
          </a:p>
          <a:p>
            <a:pPr marL="514350" indent="-514350" algn="just">
              <a:buFont typeface="Wingdings" pitchFamily="2" charset="2"/>
              <a:buChar char="Ø"/>
            </a:pPr>
            <a:r>
              <a:rPr lang="en-US" sz="2600" b="1" dirty="0" smtClean="0">
                <a:latin typeface="Times New Roman" pitchFamily="18" charset="0"/>
                <a:cs typeface="Times New Roman" pitchFamily="18" charset="0"/>
              </a:rPr>
              <a:t> Symptoms</a:t>
            </a:r>
            <a:r>
              <a:rPr lang="en-US" sz="2600" dirty="0" smtClean="0">
                <a:latin typeface="Times New Roman" pitchFamily="18" charset="0"/>
                <a:cs typeface="Times New Roman" pitchFamily="18" charset="0"/>
              </a:rPr>
              <a:t>: Larva becomes inactive, loses appetite, body swells up, pus leak out, death of larva</a:t>
            </a:r>
          </a:p>
          <a:p>
            <a:pPr marL="514350" indent="-514350" algn="just">
              <a:buFont typeface="Wingdings" pitchFamily="2" charset="2"/>
              <a:buChar char="Ø"/>
            </a:pPr>
            <a:r>
              <a:rPr lang="en-US" sz="2600" b="1" dirty="0" smtClean="0">
                <a:latin typeface="Times New Roman" pitchFamily="18" charset="0"/>
                <a:cs typeface="Times New Roman" pitchFamily="18" charset="0"/>
              </a:rPr>
              <a:t> Control:</a:t>
            </a:r>
            <a:r>
              <a:rPr lang="en-US" sz="2600" dirty="0" smtClean="0">
                <a:latin typeface="Times New Roman" pitchFamily="18" charset="0"/>
                <a:cs typeface="Times New Roman" pitchFamily="18" charset="0"/>
              </a:rPr>
              <a:t> Disinfection of room, treatment with formalin, hygienic conditions</a:t>
            </a:r>
          </a:p>
          <a:p>
            <a:pPr marL="514350" indent="-514350" algn="just">
              <a:buNone/>
            </a:pPr>
            <a:r>
              <a:rPr lang="en-US" sz="2600" dirty="0" smtClean="0">
                <a:latin typeface="Times New Roman" pitchFamily="18" charset="0"/>
                <a:cs typeface="Times New Roman" pitchFamily="18" charset="0"/>
              </a:rPr>
              <a:t>2.  MG </a:t>
            </a:r>
            <a:r>
              <a:rPr lang="en-US" sz="2600" dirty="0" err="1" smtClean="0">
                <a:latin typeface="Times New Roman" pitchFamily="18" charset="0"/>
                <a:cs typeface="Times New Roman" pitchFamily="18" charset="0"/>
              </a:rPr>
              <a:t>Cytoplasmic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polyhedrosis</a:t>
            </a:r>
            <a:r>
              <a:rPr lang="en-US" sz="2600" dirty="0" smtClean="0">
                <a:latin typeface="Times New Roman" pitchFamily="18" charset="0"/>
                <a:cs typeface="Times New Roman" pitchFamily="18" charset="0"/>
              </a:rPr>
              <a:t>: Cytoplasm of MG cells, Goblet cells</a:t>
            </a:r>
          </a:p>
          <a:p>
            <a:pPr marL="514350" indent="-514350" algn="just">
              <a:buFont typeface="Wingdings" pitchFamily="2" charset="2"/>
              <a:buChar char="Ø"/>
            </a:pPr>
            <a:r>
              <a:rPr lang="en-US" sz="2600" b="1" dirty="0" smtClean="0">
                <a:latin typeface="Times New Roman" pitchFamily="18" charset="0"/>
                <a:cs typeface="Times New Roman" pitchFamily="18" charset="0"/>
              </a:rPr>
              <a:t>Symptoms: </a:t>
            </a:r>
            <a:r>
              <a:rPr lang="en-US" sz="2600" dirty="0" smtClean="0">
                <a:latin typeface="Times New Roman" pitchFamily="18" charset="0"/>
                <a:cs typeface="Times New Roman" pitchFamily="18" charset="0"/>
              </a:rPr>
              <a:t>Translucent </a:t>
            </a:r>
            <a:r>
              <a:rPr lang="en-US" sz="2600" dirty="0" err="1" smtClean="0">
                <a:latin typeface="Times New Roman" pitchFamily="18" charset="0"/>
                <a:cs typeface="Times New Roman" pitchFamily="18" charset="0"/>
              </a:rPr>
              <a:t>cephalothorax</a:t>
            </a:r>
            <a:r>
              <a:rPr lang="en-US" sz="2600" dirty="0" smtClean="0">
                <a:latin typeface="Times New Roman" pitchFamily="18" charset="0"/>
                <a:cs typeface="Times New Roman" pitchFamily="18" charset="0"/>
              </a:rPr>
              <a:t>, shrinkage of body size, excretion of white colored loose </a:t>
            </a:r>
            <a:r>
              <a:rPr lang="en-US" sz="2600" dirty="0" err="1" smtClean="0">
                <a:latin typeface="Times New Roman" pitchFamily="18" charset="0"/>
                <a:cs typeface="Times New Roman" pitchFamily="18" charset="0"/>
              </a:rPr>
              <a:t>feaces</a:t>
            </a:r>
            <a:endParaRPr lang="en-US" sz="2600" dirty="0" smtClean="0">
              <a:latin typeface="Times New Roman" pitchFamily="18" charset="0"/>
              <a:cs typeface="Times New Roman" pitchFamily="18" charset="0"/>
            </a:endParaRPr>
          </a:p>
          <a:p>
            <a:pPr marL="514350" indent="-514350" algn="just">
              <a:buNone/>
            </a:pPr>
            <a:r>
              <a:rPr lang="en-US" sz="2600" dirty="0" smtClean="0">
                <a:latin typeface="Times New Roman" pitchFamily="18" charset="0"/>
                <a:cs typeface="Times New Roman" pitchFamily="18" charset="0"/>
              </a:rPr>
              <a:t>3.     MG Nuclear </a:t>
            </a:r>
            <a:r>
              <a:rPr lang="en-US" sz="2600" dirty="0" err="1" smtClean="0">
                <a:latin typeface="Times New Roman" pitchFamily="18" charset="0"/>
                <a:cs typeface="Times New Roman" pitchFamily="18" charset="0"/>
              </a:rPr>
              <a:t>Polyhedrosis</a:t>
            </a:r>
            <a:r>
              <a:rPr lang="en-US" sz="2600" dirty="0" smtClean="0">
                <a:latin typeface="Times New Roman" pitchFamily="18" charset="0"/>
                <a:cs typeface="Times New Roman" pitchFamily="18" charset="0"/>
              </a:rPr>
              <a:t>:  MG column on cells</a:t>
            </a:r>
          </a:p>
          <a:p>
            <a:pPr marL="514350" indent="-514350" algn="just">
              <a:buFont typeface="Wingdings" pitchFamily="2" charset="2"/>
              <a:buChar char="Ø"/>
            </a:pPr>
            <a:r>
              <a:rPr lang="en-US" sz="2600" b="1" dirty="0" smtClean="0">
                <a:latin typeface="Times New Roman" pitchFamily="18" charset="0"/>
                <a:cs typeface="Times New Roman" pitchFamily="18" charset="0"/>
              </a:rPr>
              <a:t>Symptoms and control </a:t>
            </a:r>
            <a:r>
              <a:rPr lang="en-US" sz="2600" dirty="0" smtClean="0">
                <a:latin typeface="Times New Roman" pitchFamily="18" charset="0"/>
                <a:cs typeface="Times New Roman" pitchFamily="18" charset="0"/>
              </a:rPr>
              <a:t>as above</a:t>
            </a:r>
          </a:p>
          <a:p>
            <a:pPr marL="514350" indent="-514350" algn="just">
              <a:buFont typeface="+mj-lt"/>
              <a:buAutoNum type="arabicPeriod"/>
            </a:pPr>
            <a:endParaRPr lang="en-US" sz="2400" dirty="0" smtClean="0">
              <a:latin typeface="Times New Roman" pitchFamily="18" charset="0"/>
              <a:cs typeface="Times New Roman" pitchFamily="18" charset="0"/>
            </a:endParaRPr>
          </a:p>
          <a:p>
            <a:pPr marL="514350" indent="-514350">
              <a:buFont typeface="+mj-lt"/>
              <a:buAutoNum type="arabicPeriod"/>
            </a:pPr>
            <a:endParaRPr lang="en-US" sz="1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a:solidFill>
            <a:schemeClr val="accent1">
              <a:lumMod val="20000"/>
              <a:lumOff val="80000"/>
            </a:schemeClr>
          </a:solidFill>
        </p:spPr>
        <p:txBody>
          <a:bodyPr>
            <a:normAutofit/>
          </a:bodyPr>
          <a:lstStyle/>
          <a:p>
            <a:pPr algn="just"/>
            <a:endParaRPr lang="en-US" sz="2600" b="1" dirty="0" smtClean="0">
              <a:latin typeface="Times New Roman" pitchFamily="18" charset="0"/>
              <a:cs typeface="Times New Roman" pitchFamily="18" charset="0"/>
            </a:endParaRPr>
          </a:p>
          <a:p>
            <a:pPr algn="just"/>
            <a:r>
              <a:rPr lang="en-US" sz="2800" b="1" dirty="0" err="1" smtClean="0">
                <a:latin typeface="Times New Roman" pitchFamily="18" charset="0"/>
                <a:cs typeface="Times New Roman" pitchFamily="18" charset="0"/>
              </a:rPr>
              <a:t>Pebrine</a:t>
            </a:r>
            <a:r>
              <a:rPr lang="en-US" sz="2800" b="1" dirty="0" smtClean="0">
                <a:latin typeface="Times New Roman" pitchFamily="18" charset="0"/>
                <a:cs typeface="Times New Roman" pitchFamily="18" charset="0"/>
              </a:rPr>
              <a:t> disease</a:t>
            </a:r>
          </a:p>
          <a:p>
            <a:pPr algn="just">
              <a:buFont typeface="Wingdings" pitchFamily="2" charset="2"/>
              <a:buChar char="Ø"/>
            </a:pPr>
            <a:r>
              <a:rPr lang="en-US" sz="2800" b="1" dirty="0" smtClean="0">
                <a:latin typeface="Times New Roman" pitchFamily="18" charset="0"/>
                <a:cs typeface="Times New Roman" pitchFamily="18" charset="0"/>
              </a:rPr>
              <a:t>Causative agent</a:t>
            </a:r>
            <a:r>
              <a:rPr lang="en-US" sz="2800" dirty="0" smtClean="0">
                <a:latin typeface="Times New Roman" pitchFamily="18" charset="0"/>
                <a:cs typeface="Times New Roman" pitchFamily="18" charset="0"/>
              </a:rPr>
              <a:t>: A parasitic </a:t>
            </a:r>
            <a:r>
              <a:rPr lang="en-US" sz="2800" dirty="0" err="1" smtClean="0">
                <a:latin typeface="Times New Roman" pitchFamily="18" charset="0"/>
                <a:cs typeface="Times New Roman" pitchFamily="18" charset="0"/>
              </a:rPr>
              <a:t>microsporidian</a:t>
            </a:r>
            <a:r>
              <a:rPr lang="en-US" sz="2800"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Nosema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bombycis</a:t>
            </a:r>
            <a:endParaRPr lang="en-US" sz="2800" b="1" i="1" dirty="0" smtClean="0">
              <a:latin typeface="Times New Roman" pitchFamily="18" charset="0"/>
              <a:cs typeface="Times New Roman" pitchFamily="18" charset="0"/>
            </a:endParaRPr>
          </a:p>
          <a:p>
            <a:pPr algn="just">
              <a:buFont typeface="Wingdings" pitchFamily="2" charset="2"/>
              <a:buChar char="Ø"/>
            </a:pPr>
            <a:r>
              <a:rPr lang="en-US" sz="2800" b="1" dirty="0" smtClean="0">
                <a:latin typeface="Times New Roman" pitchFamily="18" charset="0"/>
                <a:cs typeface="Times New Roman" pitchFamily="18" charset="0"/>
              </a:rPr>
              <a:t>Symptoms:</a:t>
            </a:r>
            <a:r>
              <a:rPr lang="en-US" sz="2800" dirty="0" smtClean="0">
                <a:latin typeface="Times New Roman" pitchFamily="18" charset="0"/>
                <a:cs typeface="Times New Roman" pitchFamily="18" charset="0"/>
              </a:rPr>
              <a:t> The affected part (fat body and cells of AC) become black due to formation of melanin, white spots appear on the surface of silk glands and AC</a:t>
            </a:r>
          </a:p>
          <a:p>
            <a:pPr algn="just">
              <a:buFont typeface="Wingdings" pitchFamily="2" charset="2"/>
              <a:buChar char="Ø"/>
            </a:pPr>
            <a:r>
              <a:rPr lang="en-US" sz="2800" b="1" dirty="0" smtClean="0">
                <a:latin typeface="Times New Roman" pitchFamily="18" charset="0"/>
                <a:cs typeface="Times New Roman" pitchFamily="18" charset="0"/>
              </a:rPr>
              <a:t>Control: </a:t>
            </a:r>
            <a:r>
              <a:rPr lang="en-US" sz="2800" dirty="0" smtClean="0">
                <a:latin typeface="Times New Roman" pitchFamily="18" charset="0"/>
                <a:cs typeface="Times New Roman" pitchFamily="18" charset="0"/>
              </a:rPr>
              <a:t>Only eggs of healthy mother moth should be used; spores can be destroyed by treatment with 2% formalin for 30min. or 5% chlorinated lime for 30min</a:t>
            </a:r>
          </a:p>
          <a:p>
            <a:pPr algn="just"/>
            <a:endParaRPr lang="en-US" sz="2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chemeClr val="accent3">
              <a:lumMod val="40000"/>
              <a:lumOff val="60000"/>
            </a:schemeClr>
          </a:solidFill>
        </p:spPr>
        <p:txBody>
          <a:bodyPr>
            <a:normAutofit/>
          </a:bodyPr>
          <a:lstStyle/>
          <a:p>
            <a:pPr algn="just"/>
            <a:r>
              <a:rPr lang="en-US" sz="2600" b="1" dirty="0" err="1" smtClean="0">
                <a:latin typeface="Times New Roman" pitchFamily="18" charset="0"/>
                <a:cs typeface="Times New Roman" pitchFamily="18" charset="0"/>
              </a:rPr>
              <a:t>Flacherie</a:t>
            </a:r>
            <a:r>
              <a:rPr lang="en-US" sz="2600" dirty="0" smtClean="0">
                <a:latin typeface="Times New Roman" pitchFamily="18" charset="0"/>
                <a:cs typeface="Times New Roman" pitchFamily="18" charset="0"/>
              </a:rPr>
              <a:t>: (Bacteria and viral disease )individually or in combination</a:t>
            </a:r>
          </a:p>
          <a:p>
            <a:pPr algn="just">
              <a:buFont typeface="Wingdings" pitchFamily="2" charset="2"/>
              <a:buChar char="Ø"/>
            </a:pP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Symptoms: </a:t>
            </a:r>
            <a:r>
              <a:rPr lang="en-US" sz="2600" dirty="0" err="1" smtClean="0">
                <a:latin typeface="Times New Roman" pitchFamily="18" charset="0"/>
                <a:cs typeface="Times New Roman" pitchFamily="18" charset="0"/>
              </a:rPr>
              <a:t>Flacherie</a:t>
            </a:r>
            <a:r>
              <a:rPr lang="en-US" sz="2600" dirty="0" smtClean="0">
                <a:latin typeface="Times New Roman" pitchFamily="18" charset="0"/>
                <a:cs typeface="Times New Roman" pitchFamily="18" charset="0"/>
              </a:rPr>
              <a:t> is most often caused by high humidity and fluctuating temperatures. Worms appear lethargic and flaccid, growth is stunted. The </a:t>
            </a:r>
            <a:r>
              <a:rPr lang="en-US" sz="2600" dirty="0" err="1" smtClean="0">
                <a:latin typeface="Times New Roman" pitchFamily="18" charset="0"/>
                <a:cs typeface="Times New Roman" pitchFamily="18" charset="0"/>
              </a:rPr>
              <a:t>cephalothoracic</a:t>
            </a:r>
            <a:r>
              <a:rPr lang="en-US" sz="2600" dirty="0" smtClean="0">
                <a:latin typeface="Times New Roman" pitchFamily="18" charset="0"/>
                <a:cs typeface="Times New Roman" pitchFamily="18" charset="0"/>
              </a:rPr>
              <a:t> region may be translucent. Dead worms putrefy quickly often with a foul </a:t>
            </a:r>
            <a:r>
              <a:rPr lang="en-US" sz="2600" dirty="0" err="1" smtClean="0">
                <a:latin typeface="Times New Roman" pitchFamily="18" charset="0"/>
                <a:cs typeface="Times New Roman" pitchFamily="18" charset="0"/>
              </a:rPr>
              <a:t>odo</a:t>
            </a:r>
            <a:endParaRPr lang="en-US" sz="2600" dirty="0" smtClean="0">
              <a:latin typeface="Times New Roman" pitchFamily="18" charset="0"/>
              <a:cs typeface="Times New Roman" pitchFamily="18" charset="0"/>
            </a:endParaRPr>
          </a:p>
          <a:p>
            <a:pPr algn="just">
              <a:buFont typeface="Wingdings" pitchFamily="2" charset="2"/>
              <a:buChar char="Ø"/>
            </a:pPr>
            <a:r>
              <a:rPr lang="en-US" sz="2600" b="1" dirty="0" smtClean="0">
                <a:latin typeface="Times New Roman" pitchFamily="18" charset="0"/>
                <a:cs typeface="Times New Roman" pitchFamily="18" charset="0"/>
              </a:rPr>
              <a:t>Control: </a:t>
            </a:r>
            <a:r>
              <a:rPr lang="en-US" sz="2600" dirty="0" smtClean="0">
                <a:latin typeface="Times New Roman" pitchFamily="18" charset="0"/>
                <a:cs typeface="Times New Roman" pitchFamily="18" charset="0"/>
              </a:rPr>
              <a:t>As </a:t>
            </a:r>
            <a:r>
              <a:rPr lang="en-US" sz="2600" dirty="0" err="1" smtClean="0">
                <a:latin typeface="Times New Roman" pitchFamily="18" charset="0"/>
                <a:cs typeface="Times New Roman" pitchFamily="18" charset="0"/>
              </a:rPr>
              <a:t>Flacherie</a:t>
            </a:r>
            <a:r>
              <a:rPr lang="en-US" sz="2600" dirty="0" smtClean="0">
                <a:latin typeface="Times New Roman" pitchFamily="18" charset="0"/>
                <a:cs typeface="Times New Roman" pitchFamily="18" charset="0"/>
              </a:rPr>
              <a:t> is most often contracted in the early Instars and does not present until the later Instars it is usually impossible to eradicate without destroying the entire colony. You may remove the sick or dead silkworms and any silkworms that have contacted fluid. </a:t>
            </a:r>
            <a:endParaRPr lang="en-US" sz="26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a:solidFill>
            <a:schemeClr val="accent3"/>
          </a:solidFill>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SERICULTURE INDUSTRY</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839200" cy="5715000"/>
          </a:xfrm>
          <a:solidFill>
            <a:schemeClr val="accent3">
              <a:lumMod val="20000"/>
              <a:lumOff val="80000"/>
            </a:schemeClr>
          </a:solidFill>
        </p:spPr>
        <p:txBody>
          <a:bodyPr>
            <a:normAutofit fontScale="85000" lnSpcReduction="20000"/>
          </a:bodyPr>
          <a:lstStyle/>
          <a:p>
            <a:pPr algn="just"/>
            <a:r>
              <a:rPr lang="en-US" sz="2600" dirty="0" smtClean="0">
                <a:latin typeface="Times New Roman" pitchFamily="18" charset="0"/>
                <a:cs typeface="Times New Roman" pitchFamily="18" charset="0"/>
              </a:rPr>
              <a:t>The production of silk from silk worm by following scientific rearing methods is called sericulture. It is an agro-based industry with small scale as well as commercial potential</a:t>
            </a:r>
          </a:p>
          <a:p>
            <a:pPr algn="just"/>
            <a:r>
              <a:rPr lang="en-US" sz="2600" dirty="0" smtClean="0">
                <a:solidFill>
                  <a:srgbClr val="C00000"/>
                </a:solidFill>
                <a:latin typeface="Times New Roman" pitchFamily="18" charset="0"/>
                <a:cs typeface="Times New Roman" pitchFamily="18" charset="0"/>
              </a:rPr>
              <a:t>The phases involved in the process include</a:t>
            </a:r>
          </a:p>
          <a:p>
            <a:pPr marL="514350" indent="-514350" algn="just">
              <a:buFont typeface="+mj-lt"/>
              <a:buAutoNum type="arabicPeriod"/>
            </a:pPr>
            <a:r>
              <a:rPr lang="en-US" sz="2600" dirty="0" smtClean="0">
                <a:latin typeface="Times New Roman" pitchFamily="18" charset="0"/>
                <a:cs typeface="Times New Roman" pitchFamily="18" charset="0"/>
              </a:rPr>
              <a:t>Selection of races of </a:t>
            </a:r>
            <a:r>
              <a:rPr lang="en-US" sz="2600" i="1" dirty="0" smtClean="0">
                <a:latin typeface="Times New Roman" pitchFamily="18" charset="0"/>
                <a:cs typeface="Times New Roman" pitchFamily="18" charset="0"/>
              </a:rPr>
              <a:t>B. </a:t>
            </a:r>
            <a:r>
              <a:rPr lang="en-US" sz="2600" i="1" dirty="0" err="1" smtClean="0">
                <a:latin typeface="Times New Roman" pitchFamily="18" charset="0"/>
                <a:cs typeface="Times New Roman" pitchFamily="18" charset="0"/>
              </a:rPr>
              <a:t>mori</a:t>
            </a:r>
            <a:endParaRPr lang="en-US" sz="2600" i="1" dirty="0" smtClean="0">
              <a:latin typeface="Times New Roman" pitchFamily="18" charset="0"/>
              <a:cs typeface="Times New Roman" pitchFamily="18" charset="0"/>
            </a:endParaRPr>
          </a:p>
          <a:p>
            <a:pPr marL="514350" indent="-514350" algn="just">
              <a:buFont typeface="+mj-lt"/>
              <a:buAutoNum type="arabicPeriod"/>
            </a:pPr>
            <a:r>
              <a:rPr lang="en-US" sz="2600" dirty="0" smtClean="0">
                <a:latin typeface="Times New Roman" pitchFamily="18" charset="0"/>
                <a:cs typeface="Times New Roman" pitchFamily="18" charset="0"/>
              </a:rPr>
              <a:t>Plantation of mulberry                                         </a:t>
            </a:r>
          </a:p>
          <a:p>
            <a:pPr marL="514350" indent="-514350" algn="just">
              <a:buFont typeface="+mj-lt"/>
              <a:buAutoNum type="arabicPeriod"/>
            </a:pPr>
            <a:r>
              <a:rPr lang="en-US" sz="2600" dirty="0" smtClean="0">
                <a:latin typeface="Times New Roman" pitchFamily="18" charset="0"/>
                <a:cs typeface="Times New Roman" pitchFamily="18" charset="0"/>
              </a:rPr>
              <a:t>Rearing of silk worm                                    </a:t>
            </a:r>
          </a:p>
          <a:p>
            <a:pPr marL="514350" indent="-514350" algn="just"/>
            <a:r>
              <a:rPr lang="en-US" sz="2600" dirty="0" smtClean="0">
                <a:latin typeface="Times New Roman" pitchFamily="18" charset="0"/>
                <a:cs typeface="Times New Roman" pitchFamily="18" charset="0"/>
              </a:rPr>
              <a:t>Emergence of moth and fertilization</a:t>
            </a:r>
          </a:p>
          <a:p>
            <a:pPr marL="514350" indent="-514350" algn="just"/>
            <a:r>
              <a:rPr lang="en-US" sz="2600" dirty="0" smtClean="0">
                <a:latin typeface="Times New Roman" pitchFamily="18" charset="0"/>
                <a:cs typeface="Times New Roman" pitchFamily="18" charset="0"/>
              </a:rPr>
              <a:t>Egg laying</a:t>
            </a:r>
          </a:p>
          <a:p>
            <a:pPr marL="514350" indent="-514350" algn="just"/>
            <a:r>
              <a:rPr lang="en-US" sz="2600" dirty="0" smtClean="0">
                <a:latin typeface="Times New Roman" pitchFamily="18" charset="0"/>
                <a:cs typeface="Times New Roman" pitchFamily="18" charset="0"/>
              </a:rPr>
              <a:t>Hatching                                    </a:t>
            </a:r>
          </a:p>
          <a:p>
            <a:pPr marL="514350" indent="-514350" algn="just">
              <a:buNone/>
            </a:pPr>
            <a:r>
              <a:rPr lang="en-US" sz="2600" dirty="0" smtClean="0">
                <a:latin typeface="Times New Roman" pitchFamily="18" charset="0"/>
                <a:cs typeface="Times New Roman" pitchFamily="18" charset="0"/>
              </a:rPr>
              <a:t>4.    Supply of seed</a:t>
            </a:r>
          </a:p>
          <a:p>
            <a:pPr marL="514350" indent="-514350" algn="just">
              <a:buNone/>
            </a:pPr>
            <a:r>
              <a:rPr lang="en-US" sz="2600" dirty="0" smtClean="0">
                <a:latin typeface="Times New Roman" pitchFamily="18" charset="0"/>
                <a:cs typeface="Times New Roman" pitchFamily="18" charset="0"/>
              </a:rPr>
              <a:t>5.    Spinning of cocoon</a:t>
            </a:r>
          </a:p>
          <a:p>
            <a:pPr marL="514350" indent="-514350" algn="just">
              <a:buAutoNum type="arabicPeriod" startAt="6"/>
            </a:pPr>
            <a:r>
              <a:rPr lang="en-US" sz="2600" dirty="0" smtClean="0">
                <a:latin typeface="Times New Roman" pitchFamily="18" charset="0"/>
                <a:cs typeface="Times New Roman" pitchFamily="18" charset="0"/>
              </a:rPr>
              <a:t>Marketing of cocoon</a:t>
            </a:r>
          </a:p>
          <a:p>
            <a:pPr marL="514350" indent="-514350" algn="just"/>
            <a:r>
              <a:rPr lang="en-US" sz="4100" b="1" dirty="0" smtClean="0">
                <a:latin typeface="Times New Roman" pitchFamily="18" charset="0"/>
                <a:cs typeface="Times New Roman" pitchFamily="18" charset="0"/>
              </a:rPr>
              <a:t>Post cocoon processing:</a:t>
            </a:r>
          </a:p>
          <a:p>
            <a:pPr marL="514350" indent="-514350" algn="just">
              <a:buFont typeface="+mj-lt"/>
              <a:buAutoNum type="arabicPeriod"/>
            </a:pPr>
            <a:r>
              <a:rPr lang="en-US" sz="2600" dirty="0" smtClean="0">
                <a:latin typeface="Times New Roman" pitchFamily="18" charset="0"/>
                <a:cs typeface="Times New Roman" pitchFamily="18" charset="0"/>
              </a:rPr>
              <a:t>Stifling</a:t>
            </a:r>
          </a:p>
          <a:p>
            <a:pPr marL="514350" indent="-514350" algn="just">
              <a:buFont typeface="+mj-lt"/>
              <a:buAutoNum type="arabicPeriod"/>
            </a:pPr>
            <a:r>
              <a:rPr lang="en-US" sz="2600" dirty="0" smtClean="0">
                <a:latin typeface="Times New Roman" pitchFamily="18" charset="0"/>
                <a:cs typeface="Times New Roman" pitchFamily="18" charset="0"/>
              </a:rPr>
              <a:t>Reeling and Spinning</a:t>
            </a:r>
          </a:p>
          <a:p>
            <a:pPr marL="514350" indent="-514350">
              <a:buFont typeface="+mj-lt"/>
              <a:buAutoNum type="arabicPeriod"/>
            </a:pPr>
            <a:endParaRPr lang="en-US" sz="2600" dirty="0">
              <a:latin typeface="Times New Roman" pitchFamily="18" charset="0"/>
              <a:cs typeface="Times New Roman" pitchFamily="18" charset="0"/>
            </a:endParaRPr>
          </a:p>
        </p:txBody>
      </p:sp>
      <p:pic>
        <p:nvPicPr>
          <p:cNvPr id="2052" name="Picture 4" descr="C:\Users\Hi\Desktop\k3901796.jpg"/>
          <p:cNvPicPr>
            <a:picLocks noChangeAspect="1" noChangeArrowheads="1"/>
          </p:cNvPicPr>
          <p:nvPr/>
        </p:nvPicPr>
        <p:blipFill>
          <a:blip r:embed="rId2"/>
          <a:srcRect/>
          <a:stretch>
            <a:fillRect/>
          </a:stretch>
        </p:blipFill>
        <p:spPr bwMode="auto">
          <a:xfrm>
            <a:off x="5562600" y="3962400"/>
            <a:ext cx="3352800" cy="2616200"/>
          </a:xfrm>
          <a:prstGeom prst="rect">
            <a:avLst/>
          </a:prstGeom>
          <a:noFill/>
        </p:spPr>
      </p:pic>
      <p:pic>
        <p:nvPicPr>
          <p:cNvPr id="2054" name="Picture 6" descr="C:\Users\Hi\Desktop\canstock15735204.jpg"/>
          <p:cNvPicPr>
            <a:picLocks noChangeAspect="1" noChangeArrowheads="1"/>
          </p:cNvPicPr>
          <p:nvPr/>
        </p:nvPicPr>
        <p:blipFill>
          <a:blip r:embed="rId3"/>
          <a:srcRect/>
          <a:stretch>
            <a:fillRect/>
          </a:stretch>
        </p:blipFill>
        <p:spPr bwMode="auto">
          <a:xfrm>
            <a:off x="5562600" y="1600200"/>
            <a:ext cx="3352800" cy="228600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a:solidFill>
            <a:schemeClr val="accent3">
              <a:lumMod val="20000"/>
              <a:lumOff val="80000"/>
            </a:schemeClr>
          </a:solidFill>
        </p:spPr>
        <p:txBody>
          <a:bodyPr>
            <a:normAutofit fontScale="70000" lnSpcReduction="20000"/>
          </a:bodyPr>
          <a:lstStyle/>
          <a:p>
            <a:pPr>
              <a:buFont typeface="Wingdings" pitchFamily="2" charset="2"/>
              <a:buChar char="Ø"/>
            </a:pPr>
            <a:r>
              <a:rPr lang="en-US" sz="4600" b="1" dirty="0" smtClean="0">
                <a:latin typeface="Times New Roman" pitchFamily="18" charset="0"/>
                <a:cs typeface="Times New Roman" pitchFamily="18" charset="0"/>
              </a:rPr>
              <a:t> </a:t>
            </a:r>
            <a:r>
              <a:rPr lang="en-US" sz="4600" b="1" dirty="0" smtClean="0">
                <a:solidFill>
                  <a:srgbClr val="C00000"/>
                </a:solidFill>
                <a:latin typeface="Times New Roman" pitchFamily="18" charset="0"/>
                <a:cs typeface="Times New Roman" pitchFamily="18" charset="0"/>
              </a:rPr>
              <a:t>Selection of races of </a:t>
            </a:r>
            <a:r>
              <a:rPr lang="en-US" sz="4600" b="1" i="1" dirty="0" smtClean="0">
                <a:solidFill>
                  <a:srgbClr val="C00000"/>
                </a:solidFill>
                <a:latin typeface="Times New Roman" pitchFamily="18" charset="0"/>
                <a:cs typeface="Times New Roman" pitchFamily="18" charset="0"/>
              </a:rPr>
              <a:t>B. </a:t>
            </a:r>
            <a:r>
              <a:rPr lang="en-US" sz="4600" b="1" i="1" dirty="0" err="1" smtClean="0">
                <a:solidFill>
                  <a:srgbClr val="C00000"/>
                </a:solidFill>
                <a:latin typeface="Times New Roman" pitchFamily="18" charset="0"/>
                <a:cs typeface="Times New Roman" pitchFamily="18" charset="0"/>
              </a:rPr>
              <a:t>mori</a:t>
            </a:r>
            <a:endParaRPr lang="en-US" sz="4600" b="1" i="1" dirty="0" smtClean="0">
              <a:solidFill>
                <a:srgbClr val="C00000"/>
              </a:solidFill>
              <a:latin typeface="Times New Roman" pitchFamily="18" charset="0"/>
              <a:cs typeface="Times New Roman" pitchFamily="18" charset="0"/>
            </a:endParaRPr>
          </a:p>
          <a:p>
            <a:pPr algn="just"/>
            <a:r>
              <a:rPr lang="en-US" sz="3700" dirty="0" smtClean="0">
                <a:latin typeface="Times New Roman" pitchFamily="18" charset="0"/>
                <a:cs typeface="Times New Roman" pitchFamily="18" charset="0"/>
              </a:rPr>
              <a:t>Worms are introduced through DFLs (Disease Free </a:t>
            </a:r>
            <a:r>
              <a:rPr lang="en-US" sz="3700" dirty="0" err="1" smtClean="0">
                <a:latin typeface="Times New Roman" pitchFamily="18" charset="0"/>
                <a:cs typeface="Times New Roman" pitchFamily="18" charset="0"/>
              </a:rPr>
              <a:t>Layings</a:t>
            </a:r>
            <a:r>
              <a:rPr lang="en-US" sz="3700" dirty="0" smtClean="0">
                <a:latin typeface="Times New Roman" pitchFamily="18" charset="0"/>
                <a:cs typeface="Times New Roman" pitchFamily="18" charset="0"/>
              </a:rPr>
              <a:t>, i.e. eggs) procured from a quality centre (called </a:t>
            </a:r>
            <a:r>
              <a:rPr lang="en-US" sz="3700" dirty="0" err="1" smtClean="0">
                <a:latin typeface="Times New Roman" pitchFamily="18" charset="0"/>
                <a:cs typeface="Times New Roman" pitchFamily="18" charset="0"/>
              </a:rPr>
              <a:t>grainage</a:t>
            </a:r>
            <a:r>
              <a:rPr lang="en-US" dirty="0" smtClean="0"/>
              <a:t>)</a:t>
            </a:r>
          </a:p>
          <a:p>
            <a:pPr>
              <a:buFont typeface="Wingdings" pitchFamily="2" charset="2"/>
              <a:buChar char="Ø"/>
            </a:pPr>
            <a:r>
              <a:rPr lang="en-US" dirty="0" smtClean="0"/>
              <a:t>  </a:t>
            </a:r>
            <a:r>
              <a:rPr lang="en-US" sz="5100" b="1" dirty="0" smtClean="0">
                <a:solidFill>
                  <a:srgbClr val="C00000"/>
                </a:solidFill>
                <a:latin typeface="Times New Roman" pitchFamily="18" charset="0"/>
                <a:cs typeface="Times New Roman" pitchFamily="18" charset="0"/>
              </a:rPr>
              <a:t>Plantation of mulberry</a:t>
            </a:r>
          </a:p>
          <a:p>
            <a:pPr algn="just"/>
            <a:r>
              <a:rPr lang="en-US" sz="3700" dirty="0" smtClean="0">
                <a:latin typeface="Times New Roman" pitchFamily="18" charset="0"/>
                <a:cs typeface="Times New Roman" pitchFamily="18" charset="0"/>
              </a:rPr>
              <a:t>Rearing of silkworms involves cultivation of mulberry trees, which provide a regular supply of leaves</a:t>
            </a:r>
          </a:p>
          <a:p>
            <a:pPr algn="just"/>
            <a:r>
              <a:rPr lang="en-US" sz="3700" dirty="0" smtClean="0">
                <a:latin typeface="Times New Roman" pitchFamily="18" charset="0"/>
                <a:cs typeface="Times New Roman" pitchFamily="18" charset="0"/>
              </a:rPr>
              <a:t>Generally, the mulberry plants are raised from semi-hardwood cuttings. </a:t>
            </a:r>
          </a:p>
          <a:p>
            <a:pPr algn="just"/>
            <a:r>
              <a:rPr lang="en-US" sz="3700" dirty="0" smtClean="0">
                <a:latin typeface="Times New Roman" pitchFamily="18" charset="0"/>
                <a:cs typeface="Times New Roman" pitchFamily="18" charset="0"/>
              </a:rPr>
              <a:t>Cuttings are selected from well established garden of 8-12 months old. </a:t>
            </a:r>
          </a:p>
          <a:p>
            <a:pPr algn="just"/>
            <a:r>
              <a:rPr lang="en-US" sz="3700" dirty="0" smtClean="0">
                <a:latin typeface="Times New Roman" pitchFamily="18" charset="0"/>
                <a:cs typeface="Times New Roman" pitchFamily="18" charset="0"/>
              </a:rPr>
              <a:t>Only full grown thick main stems, free from insect and disease damages having a diameter of 10-12mm are chosen for preparation of cuttings.</a:t>
            </a:r>
          </a:p>
          <a:p>
            <a:pPr algn="just"/>
            <a:r>
              <a:rPr lang="en-US" sz="3700" dirty="0" smtClean="0">
                <a:latin typeface="Times New Roman" pitchFamily="18" charset="0"/>
                <a:cs typeface="Times New Roman" pitchFamily="18" charset="0"/>
              </a:rPr>
              <a:t>Plant the cuttings/saplings at a spacing of 75 / 105 cm x 90 cm in rainy season.</a:t>
            </a:r>
          </a:p>
          <a:p>
            <a:pPr algn="just"/>
            <a:r>
              <a:rPr lang="en-US" sz="3700" dirty="0" smtClean="0">
                <a:latin typeface="Times New Roman" pitchFamily="18" charset="0"/>
                <a:cs typeface="Times New Roman" pitchFamily="18" charset="0"/>
              </a:rPr>
              <a:t> Raise intercrops in the wider inter row space (amenable for mechanization also)</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248400"/>
          </a:xfrm>
          <a:solidFill>
            <a:schemeClr val="accent3">
              <a:lumMod val="40000"/>
              <a:lumOff val="60000"/>
            </a:schemeClr>
          </a:solidFill>
          <a:ln>
            <a:solidFill>
              <a:schemeClr val="accent3">
                <a:lumMod val="40000"/>
                <a:lumOff val="60000"/>
              </a:schemeClr>
            </a:solidFill>
          </a:ln>
        </p:spPr>
        <p:txBody>
          <a:bodyPr>
            <a:normAutofit fontScale="77500" lnSpcReduction="20000"/>
          </a:bodyPr>
          <a:lstStyle/>
          <a:p>
            <a:pPr>
              <a:buFont typeface="Wingdings" pitchFamily="2" charset="2"/>
              <a:buChar char="Ø"/>
            </a:pPr>
            <a:r>
              <a:rPr lang="en-US" b="1" dirty="0" smtClean="0"/>
              <a:t> </a:t>
            </a:r>
            <a:r>
              <a:rPr lang="en-US" sz="3600" b="1" dirty="0" smtClean="0">
                <a:solidFill>
                  <a:srgbClr val="C00000"/>
                </a:solidFill>
                <a:latin typeface="Times New Roman" pitchFamily="18" charset="0"/>
                <a:cs typeface="Times New Roman" pitchFamily="18" charset="0"/>
              </a:rPr>
              <a:t>Rearing of silkworm</a:t>
            </a:r>
          </a:p>
          <a:p>
            <a:pPr algn="just"/>
            <a:r>
              <a:rPr lang="en-US" sz="3400" dirty="0" smtClean="0">
                <a:latin typeface="Times New Roman" pitchFamily="18" charset="0"/>
                <a:cs typeface="Times New Roman" pitchFamily="18" charset="0"/>
              </a:rPr>
              <a:t>The silkworms are actually larvae of the </a:t>
            </a:r>
            <a:r>
              <a:rPr lang="en-US" sz="3400" dirty="0" err="1" smtClean="0">
                <a:latin typeface="Times New Roman" pitchFamily="18" charset="0"/>
                <a:cs typeface="Times New Roman" pitchFamily="18" charset="0"/>
              </a:rPr>
              <a:t>silkmoth</a:t>
            </a:r>
            <a:r>
              <a:rPr lang="en-US" sz="3400" dirty="0" smtClean="0">
                <a:latin typeface="Times New Roman" pitchFamily="18" charset="0"/>
                <a:cs typeface="Times New Roman" pitchFamily="18" charset="0"/>
              </a:rPr>
              <a:t>. They are reared in specially made trays in rooms with controlled temperature and humidity and regularly fed mulberry leaves.</a:t>
            </a:r>
          </a:p>
          <a:p>
            <a:pPr algn="just"/>
            <a:r>
              <a:rPr lang="en-US" sz="3400" dirty="0" smtClean="0">
                <a:latin typeface="Times New Roman" pitchFamily="18" charset="0"/>
                <a:cs typeface="Times New Roman" pitchFamily="18" charset="0"/>
              </a:rPr>
              <a:t>At a certain stage they convert themselves into cocoons. These cocoons are made from a single filament of material secreted by the pupa and wrapped around itself for protection</a:t>
            </a:r>
          </a:p>
          <a:p>
            <a:pPr algn="just">
              <a:buFont typeface="Wingdings" pitchFamily="2" charset="2"/>
              <a:buChar char="Ø"/>
            </a:pPr>
            <a:r>
              <a:rPr lang="en-US" sz="3600" b="1" dirty="0" smtClean="0">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Spinning of </a:t>
            </a:r>
            <a:r>
              <a:rPr lang="en-US" sz="3600" b="1" dirty="0" err="1" smtClean="0">
                <a:solidFill>
                  <a:srgbClr val="C00000"/>
                </a:solidFill>
                <a:latin typeface="Times New Roman" pitchFamily="18" charset="0"/>
                <a:cs typeface="Times New Roman" pitchFamily="18" charset="0"/>
              </a:rPr>
              <a:t>coccon</a:t>
            </a:r>
            <a:endParaRPr lang="en-US" sz="3600" b="1" dirty="0" smtClean="0">
              <a:solidFill>
                <a:srgbClr val="C00000"/>
              </a:solidFill>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The larva before transferring into pupa, stops feeding at the end of </a:t>
            </a:r>
            <a:r>
              <a:rPr lang="en-US" sz="3400" dirty="0" err="1" smtClean="0">
                <a:latin typeface="Times New Roman" pitchFamily="18" charset="0"/>
                <a:cs typeface="Times New Roman" pitchFamily="18" charset="0"/>
              </a:rPr>
              <a:t>Vth</a:t>
            </a:r>
            <a:r>
              <a:rPr lang="en-US" sz="3400" dirty="0" smtClean="0">
                <a:latin typeface="Times New Roman" pitchFamily="18" charset="0"/>
                <a:cs typeface="Times New Roman" pitchFamily="18" charset="0"/>
              </a:rPr>
              <a:t> stage and starts spinning </a:t>
            </a:r>
            <a:r>
              <a:rPr lang="en-US" sz="3400" dirty="0" err="1" smtClean="0">
                <a:latin typeface="Times New Roman" pitchFamily="18" charset="0"/>
                <a:cs typeface="Times New Roman" pitchFamily="18" charset="0"/>
              </a:rPr>
              <a:t>coccon</a:t>
            </a:r>
            <a:r>
              <a:rPr lang="en-US" sz="3400" dirty="0" smtClean="0">
                <a:latin typeface="Times New Roman" pitchFamily="18" charset="0"/>
                <a:cs typeface="Times New Roman" pitchFamily="18" charset="0"/>
              </a:rPr>
              <a:t>. When larva grows fully stop feeding and passes out the stomach content and the mature larva becomes translucent and yellowish in appearance</a:t>
            </a:r>
          </a:p>
          <a:p>
            <a:pPr algn="just"/>
            <a:r>
              <a:rPr lang="en-US" sz="3400" dirty="0" smtClean="0">
                <a:latin typeface="Times New Roman" pitchFamily="18" charset="0"/>
                <a:cs typeface="Times New Roman" pitchFamily="18" charset="0"/>
              </a:rPr>
              <a:t>It is a symbol of ripening and at this stage larva should be picked up and mounted on </a:t>
            </a:r>
            <a:r>
              <a:rPr lang="en-US" sz="3400" dirty="0" err="1" smtClean="0">
                <a:latin typeface="Times New Roman" pitchFamily="18" charset="0"/>
                <a:cs typeface="Times New Roman" pitchFamily="18" charset="0"/>
              </a:rPr>
              <a:t>mountages</a:t>
            </a:r>
            <a:r>
              <a:rPr lang="en-US" sz="3400" dirty="0" smtClean="0">
                <a:latin typeface="Times New Roman" pitchFamily="18" charset="0"/>
                <a:cs typeface="Times New Roman" pitchFamily="18" charset="0"/>
              </a:rPr>
              <a:t> or </a:t>
            </a:r>
            <a:r>
              <a:rPr lang="en-US" sz="3400" dirty="0" err="1" smtClean="0">
                <a:latin typeface="Times New Roman" pitchFamily="18" charset="0"/>
                <a:cs typeface="Times New Roman" pitchFamily="18" charset="0"/>
              </a:rPr>
              <a:t>cocconing</a:t>
            </a:r>
            <a:r>
              <a:rPr lang="en-US" sz="3400" dirty="0" smtClean="0">
                <a:latin typeface="Times New Roman" pitchFamily="18" charset="0"/>
                <a:cs typeface="Times New Roman" pitchFamily="18" charset="0"/>
              </a:rPr>
              <a:t> frames where they spin </a:t>
            </a:r>
            <a:r>
              <a:rPr lang="en-US" sz="3400" dirty="0" err="1" smtClean="0">
                <a:latin typeface="Times New Roman" pitchFamily="18" charset="0"/>
                <a:cs typeface="Times New Roman" pitchFamily="18" charset="0"/>
              </a:rPr>
              <a:t>coccon</a:t>
            </a:r>
            <a:endParaRPr lang="en-US"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a:solidFill>
            <a:schemeClr val="accent3">
              <a:lumMod val="20000"/>
              <a:lumOff val="80000"/>
            </a:schemeClr>
          </a:solidFill>
        </p:spPr>
        <p:txBody>
          <a:bodyPr>
            <a:normAutofit fontScale="70000" lnSpcReduction="20000"/>
          </a:bodyPr>
          <a:lstStyle/>
          <a:p>
            <a:pPr>
              <a:buFont typeface="Wingdings" pitchFamily="2" charset="2"/>
              <a:buChar char="Ø"/>
            </a:pPr>
            <a:r>
              <a:rPr lang="en-US" dirty="0" smtClean="0">
                <a:latin typeface="Times New Roman" pitchFamily="18" charset="0"/>
                <a:cs typeface="Times New Roman" pitchFamily="18" charset="0"/>
              </a:rPr>
              <a:t> </a:t>
            </a:r>
            <a:r>
              <a:rPr lang="en-US" sz="5100" b="1" dirty="0" smtClean="0">
                <a:solidFill>
                  <a:srgbClr val="C00000"/>
                </a:solidFill>
                <a:latin typeface="Times New Roman" pitchFamily="18" charset="0"/>
                <a:cs typeface="Times New Roman" pitchFamily="18" charset="0"/>
              </a:rPr>
              <a:t>STIFLING</a:t>
            </a:r>
          </a:p>
          <a:p>
            <a:pPr algn="just"/>
            <a:r>
              <a:rPr lang="en-US" sz="3700" dirty="0" smtClean="0">
                <a:latin typeface="Times New Roman" pitchFamily="18" charset="0"/>
                <a:cs typeface="Times New Roman" pitchFamily="18" charset="0"/>
              </a:rPr>
              <a:t>The process of killing the cocoon is termed as </a:t>
            </a:r>
            <a:r>
              <a:rPr lang="en-US" sz="3700" b="1" dirty="0" smtClean="0">
                <a:latin typeface="Times New Roman" pitchFamily="18" charset="0"/>
                <a:cs typeface="Times New Roman" pitchFamily="18" charset="0"/>
              </a:rPr>
              <a:t>stifling</a:t>
            </a:r>
            <a:r>
              <a:rPr lang="en-US" sz="3700" dirty="0" smtClean="0">
                <a:latin typeface="Times New Roman" pitchFamily="18" charset="0"/>
                <a:cs typeface="Times New Roman" pitchFamily="18" charset="0"/>
              </a:rPr>
              <a:t> and is done by dropping in hot water or subjecting to steam or dry heat or sun exposure or fumigation. </a:t>
            </a:r>
          </a:p>
          <a:p>
            <a:pPr>
              <a:buFont typeface="Wingdings" pitchFamily="2" charset="2"/>
              <a:buChar char="Ø"/>
            </a:pPr>
            <a:r>
              <a:rPr lang="en-US" sz="4600" dirty="0" smtClean="0">
                <a:latin typeface="Times New Roman" pitchFamily="18" charset="0"/>
                <a:cs typeface="Times New Roman" pitchFamily="18" charset="0"/>
              </a:rPr>
              <a:t> </a:t>
            </a:r>
            <a:r>
              <a:rPr lang="en-US" sz="5100" b="1" dirty="0" smtClean="0">
                <a:solidFill>
                  <a:srgbClr val="C00000"/>
                </a:solidFill>
                <a:latin typeface="Times New Roman" pitchFamily="18" charset="0"/>
                <a:cs typeface="Times New Roman" pitchFamily="18" charset="0"/>
              </a:rPr>
              <a:t>REELING</a:t>
            </a:r>
          </a:p>
          <a:p>
            <a:pPr algn="just"/>
            <a:r>
              <a:rPr lang="en-US" sz="3700" dirty="0" smtClean="0">
                <a:latin typeface="Times New Roman" pitchFamily="18" charset="0"/>
                <a:cs typeface="Times New Roman" pitchFamily="18" charset="0"/>
              </a:rPr>
              <a:t>The process of removing threads from the killed cocoon is called as </a:t>
            </a:r>
            <a:r>
              <a:rPr lang="en-US" sz="3700" b="1" dirty="0" smtClean="0">
                <a:latin typeface="Times New Roman" pitchFamily="18" charset="0"/>
                <a:cs typeface="Times New Roman" pitchFamily="18" charset="0"/>
              </a:rPr>
              <a:t>reeling</a:t>
            </a:r>
            <a:r>
              <a:rPr lang="en-US" sz="3700" dirty="0" smtClean="0">
                <a:latin typeface="Times New Roman" pitchFamily="18" charset="0"/>
                <a:cs typeface="Times New Roman" pitchFamily="18" charset="0"/>
              </a:rPr>
              <a:t>. The silk is unbound from the cocoon by softening the </a:t>
            </a:r>
            <a:r>
              <a:rPr lang="en-US" sz="3700" dirty="0" err="1" smtClean="0">
                <a:latin typeface="Times New Roman" pitchFamily="18" charset="0"/>
                <a:cs typeface="Times New Roman" pitchFamily="18" charset="0"/>
              </a:rPr>
              <a:t>sericin</a:t>
            </a:r>
            <a:r>
              <a:rPr lang="en-US" sz="3700" dirty="0" smtClean="0">
                <a:latin typeface="Times New Roman" pitchFamily="18" charset="0"/>
                <a:cs typeface="Times New Roman" pitchFamily="18" charset="0"/>
              </a:rPr>
              <a:t> and then delicately and carefully unwinding, or 'reeling' the filaments. </a:t>
            </a:r>
          </a:p>
          <a:p>
            <a:pPr algn="just"/>
            <a:r>
              <a:rPr lang="en-US" sz="3700" dirty="0" smtClean="0">
                <a:latin typeface="Times New Roman" pitchFamily="18" charset="0"/>
                <a:cs typeface="Times New Roman" pitchFamily="18" charset="0"/>
              </a:rPr>
              <a:t>Usually 8-10 cocoons are reeled together. There are three methods for reeling: the charkha, the slightly more advanced cottage basin and the costly automatic machines. </a:t>
            </a:r>
          </a:p>
          <a:p>
            <a:pPr algn="just"/>
            <a:r>
              <a:rPr lang="en-US" sz="3700" dirty="0" smtClean="0">
                <a:latin typeface="Times New Roman" pitchFamily="18" charset="0"/>
                <a:cs typeface="Times New Roman" pitchFamily="18" charset="0"/>
              </a:rPr>
              <a:t>The threads of the cocoons are passed through eyelets and guides to twist into one thread which is wound round a large wheel and then to spool. </a:t>
            </a:r>
          </a:p>
          <a:p>
            <a:pPr algn="just"/>
            <a:r>
              <a:rPr lang="en-US" sz="3700" dirty="0" smtClean="0">
                <a:latin typeface="Times New Roman" pitchFamily="18" charset="0"/>
                <a:cs typeface="Times New Roman" pitchFamily="18" charset="0"/>
              </a:rPr>
              <a:t>This is called </a:t>
            </a:r>
            <a:r>
              <a:rPr lang="en-US" sz="3700" b="1" dirty="0" smtClean="0">
                <a:latin typeface="Times New Roman" pitchFamily="18" charset="0"/>
                <a:cs typeface="Times New Roman" pitchFamily="18" charset="0"/>
              </a:rPr>
              <a:t>RAW SILK or REELED SILK</a:t>
            </a:r>
            <a:r>
              <a:rPr lang="en-US" sz="3700" dirty="0" smtClean="0">
                <a:latin typeface="Times New Roman" pitchFamily="18" charset="0"/>
                <a:cs typeface="Times New Roman" pitchFamily="18" charset="0"/>
              </a:rPr>
              <a:t>. Raw silk is further processed to bring out the final silk thread</a:t>
            </a:r>
            <a:endParaRPr lang="en-US" sz="3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5715000"/>
          </a:xfrm>
          <a:solidFill>
            <a:schemeClr val="accent3">
              <a:lumMod val="40000"/>
              <a:lumOff val="60000"/>
            </a:schemeClr>
          </a:solidFill>
        </p:spPr>
        <p:txBody>
          <a:bodyPr>
            <a:normAutofit fontScale="70000" lnSpcReduction="20000"/>
          </a:bodyPr>
          <a:lstStyle/>
          <a:p>
            <a:pPr>
              <a:buFont typeface="Wingdings" pitchFamily="2" charset="2"/>
              <a:buChar char="Ø"/>
            </a:pPr>
            <a:r>
              <a:rPr lang="en-US" sz="5100" b="1" dirty="0" smtClean="0">
                <a:latin typeface="Times New Roman" pitchFamily="18" charset="0"/>
                <a:cs typeface="Times New Roman" pitchFamily="18" charset="0"/>
              </a:rPr>
              <a:t>  </a:t>
            </a:r>
            <a:r>
              <a:rPr lang="en-US" sz="6500" b="1" dirty="0" smtClean="0">
                <a:solidFill>
                  <a:srgbClr val="C00000"/>
                </a:solidFill>
                <a:latin typeface="Times New Roman" pitchFamily="18" charset="0"/>
                <a:cs typeface="Times New Roman" pitchFamily="18" charset="0"/>
              </a:rPr>
              <a:t>Spinning the </a:t>
            </a:r>
            <a:r>
              <a:rPr lang="en-US" sz="6500" b="1" dirty="0" err="1" smtClean="0">
                <a:solidFill>
                  <a:srgbClr val="C00000"/>
                </a:solidFill>
                <a:latin typeface="Times New Roman" pitchFamily="18" charset="0"/>
                <a:cs typeface="Times New Roman" pitchFamily="18" charset="0"/>
              </a:rPr>
              <a:t>Coccon</a:t>
            </a:r>
            <a:endParaRPr lang="en-US" sz="6500" b="1" dirty="0" smtClean="0">
              <a:solidFill>
                <a:srgbClr val="C00000"/>
              </a:solidFill>
              <a:latin typeface="Times New Roman" pitchFamily="18" charset="0"/>
              <a:cs typeface="Times New Roman" pitchFamily="18" charset="0"/>
            </a:endParaRPr>
          </a:p>
          <a:p>
            <a:pPr algn="just"/>
            <a:r>
              <a:rPr lang="en-US" sz="3700" dirty="0" smtClean="0">
                <a:latin typeface="Times New Roman" pitchFamily="18" charset="0"/>
                <a:cs typeface="Times New Roman" pitchFamily="18" charset="0"/>
              </a:rPr>
              <a:t>Silkworms possess a pair of specially modified salivary glands called </a:t>
            </a:r>
            <a:r>
              <a:rPr lang="en-US" sz="3700" b="1" dirty="0" err="1" smtClean="0">
                <a:latin typeface="Times New Roman" pitchFamily="18" charset="0"/>
                <a:cs typeface="Times New Roman" pitchFamily="18" charset="0"/>
              </a:rPr>
              <a:t>sericteries</a:t>
            </a:r>
            <a:r>
              <a:rPr lang="en-US" sz="3700" dirty="0" smtClean="0">
                <a:latin typeface="Times New Roman" pitchFamily="18" charset="0"/>
                <a:cs typeface="Times New Roman" pitchFamily="18" charset="0"/>
              </a:rPr>
              <a:t>, which are used for the production of fibroin – a clear, viscous, </a:t>
            </a:r>
            <a:r>
              <a:rPr lang="en-US" sz="3700" dirty="0" err="1" smtClean="0">
                <a:latin typeface="Times New Roman" pitchFamily="18" charset="0"/>
                <a:cs typeface="Times New Roman" pitchFamily="18" charset="0"/>
              </a:rPr>
              <a:t>proteinaceous</a:t>
            </a:r>
            <a:r>
              <a:rPr lang="en-US" sz="3700" dirty="0" smtClean="0">
                <a:latin typeface="Times New Roman" pitchFamily="18" charset="0"/>
                <a:cs typeface="Times New Roman" pitchFamily="18" charset="0"/>
              </a:rPr>
              <a:t> fluid that is forced through openings called </a:t>
            </a:r>
            <a:r>
              <a:rPr lang="en-US" sz="3700" b="1" dirty="0" smtClean="0">
                <a:latin typeface="Times New Roman" pitchFamily="18" charset="0"/>
                <a:cs typeface="Times New Roman" pitchFamily="18" charset="0"/>
              </a:rPr>
              <a:t>spinnerets </a:t>
            </a:r>
            <a:r>
              <a:rPr lang="en-US" sz="3700" dirty="0" smtClean="0">
                <a:latin typeface="Times New Roman" pitchFamily="18" charset="0"/>
                <a:cs typeface="Times New Roman" pitchFamily="18" charset="0"/>
              </a:rPr>
              <a:t>on the mouthpart of the larva </a:t>
            </a:r>
          </a:p>
          <a:p>
            <a:pPr algn="just"/>
            <a:r>
              <a:rPr lang="en-US" sz="3700" dirty="0" smtClean="0">
                <a:latin typeface="Times New Roman" pitchFamily="18" charset="0"/>
                <a:cs typeface="Times New Roman" pitchFamily="18" charset="0"/>
              </a:rPr>
              <a:t>The secretions harden on exposure to the air and form twin filaments composed of fibroin, a protein material. A second pair of glands secretes a gummy binding fluid called</a:t>
            </a:r>
            <a:r>
              <a:rPr lang="en-US" sz="3700" b="1" dirty="0" smtClean="0">
                <a:latin typeface="Times New Roman" pitchFamily="18" charset="0"/>
                <a:cs typeface="Times New Roman" pitchFamily="18" charset="0"/>
              </a:rPr>
              <a:t> </a:t>
            </a:r>
            <a:r>
              <a:rPr lang="en-US" sz="3700" b="1" dirty="0" err="1" smtClean="0">
                <a:latin typeface="Times New Roman" pitchFamily="18" charset="0"/>
                <a:cs typeface="Times New Roman" pitchFamily="18" charset="0"/>
              </a:rPr>
              <a:t>sericin</a:t>
            </a:r>
            <a:r>
              <a:rPr lang="en-US" sz="3700" b="1" dirty="0" smtClean="0">
                <a:latin typeface="Times New Roman" pitchFamily="18" charset="0"/>
                <a:cs typeface="Times New Roman" pitchFamily="18" charset="0"/>
              </a:rPr>
              <a:t> </a:t>
            </a:r>
            <a:r>
              <a:rPr lang="en-US" sz="3700" dirty="0" smtClean="0">
                <a:latin typeface="Times New Roman" pitchFamily="18" charset="0"/>
                <a:cs typeface="Times New Roman" pitchFamily="18" charset="0"/>
              </a:rPr>
              <a:t>which bonds the two filaments together</a:t>
            </a:r>
          </a:p>
          <a:p>
            <a:pPr algn="just"/>
            <a:r>
              <a:rPr lang="en-US" sz="3700" dirty="0" smtClean="0">
                <a:latin typeface="Times New Roman" pitchFamily="18" charset="0"/>
                <a:cs typeface="Times New Roman" pitchFamily="18" charset="0"/>
              </a:rPr>
              <a:t>Steadily over the next four days, the silkworm rotates its body in a figure-8 movement some 300,000 times, constructing a cocoon and producing about a kilometer of silk filament</a:t>
            </a:r>
          </a:p>
          <a:p>
            <a:pPr algn="just">
              <a:buNone/>
            </a:pP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
            </a:r>
            <a:br>
              <a:rPr lang="en-US" b="1" dirty="0" smtClean="0"/>
            </a:br>
            <a:r>
              <a:rPr lang="en-US" b="1" dirty="0" smtClean="0"/>
              <a:t>SILK WORM – TYPES</a:t>
            </a:r>
            <a:r>
              <a:rPr lang="en-US" dirty="0" smtClean="0"/>
              <a:t/>
            </a:r>
            <a:br>
              <a:rPr lang="en-US" dirty="0" smtClean="0"/>
            </a:br>
            <a:endParaRPr lang="en-US" dirty="0"/>
          </a:p>
        </p:txBody>
      </p:sp>
      <p:sp>
        <p:nvSpPr>
          <p:cNvPr id="3" name="Content Placeholder 2"/>
          <p:cNvSpPr>
            <a:spLocks noGrp="1"/>
          </p:cNvSpPr>
          <p:nvPr>
            <p:ph idx="1"/>
          </p:nvPr>
        </p:nvSpPr>
        <p:spPr>
          <a:xfrm>
            <a:off x="457200" y="762000"/>
            <a:ext cx="8229600" cy="5867400"/>
          </a:xfrm>
          <a:solidFill>
            <a:schemeClr val="accent3">
              <a:lumMod val="20000"/>
              <a:lumOff val="80000"/>
            </a:schemeClr>
          </a:solidFill>
        </p:spPr>
        <p:txBody>
          <a:bodyPr>
            <a:normAutofit lnSpcReduction="10000"/>
          </a:bodyPr>
          <a:lstStyle/>
          <a:p>
            <a:pPr algn="just">
              <a:buFont typeface="Wingdings" pitchFamily="2" charset="2"/>
              <a:buChar char="Ø"/>
            </a:pPr>
            <a:r>
              <a:rPr lang="en-US" sz="2000" dirty="0" smtClean="0">
                <a:latin typeface="Times New Roman" pitchFamily="18" charset="0"/>
                <a:cs typeface="Times New Roman" pitchFamily="18" charset="0"/>
              </a:rPr>
              <a:t>There are five major types of silk of commercial importance, obtained from different species of silkworms which in turn feed on a number of food plants</a:t>
            </a:r>
          </a:p>
          <a:p>
            <a:pPr algn="just">
              <a:buFont typeface="Wingdings" pitchFamily="2" charset="2"/>
              <a:buChar char="Ø"/>
            </a:pPr>
            <a:r>
              <a:rPr lang="en-US" sz="2000" dirty="0" smtClean="0">
                <a:latin typeface="Times New Roman" pitchFamily="18" charset="0"/>
                <a:cs typeface="Times New Roman" pitchFamily="18" charset="0"/>
              </a:rPr>
              <a:t>Except mulberry, other varieties of silks are generally termed as non-mulberry silks. India has the unique distinction of producing all these commercial varieties of silk</a:t>
            </a:r>
          </a:p>
          <a:p>
            <a:pPr algn="just">
              <a:buNone/>
            </a:pPr>
            <a:r>
              <a:rPr lang="en-US" sz="20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Mulberry</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bulk of the commercial silk produced in the world comes from this variety and often silk generally refers to mulberry silk</a:t>
            </a:r>
          </a:p>
          <a:p>
            <a:pPr algn="just"/>
            <a:r>
              <a:rPr lang="en-US" sz="2000" dirty="0" smtClean="0">
                <a:latin typeface="Times New Roman" pitchFamily="18" charset="0"/>
                <a:cs typeface="Times New Roman" pitchFamily="18" charset="0"/>
              </a:rPr>
              <a:t> Mulberry silk comes from the silkworm, </a:t>
            </a:r>
            <a:r>
              <a:rPr lang="en-US" sz="2000" b="1" i="1" dirty="0" err="1" smtClean="0">
                <a:latin typeface="Times New Roman" pitchFamily="18" charset="0"/>
                <a:cs typeface="Times New Roman" pitchFamily="18" charset="0"/>
              </a:rPr>
              <a:t>Bombyx</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mori</a:t>
            </a:r>
            <a:r>
              <a:rPr lang="en-US" sz="2000" b="1" dirty="0" smtClean="0">
                <a:latin typeface="Times New Roman" pitchFamily="18" charset="0"/>
                <a:cs typeface="Times New Roman" pitchFamily="18" charset="0"/>
              </a:rPr>
              <a:t> L</a:t>
            </a:r>
            <a:r>
              <a:rPr lang="en-US" sz="2000" dirty="0" smtClean="0">
                <a:latin typeface="Times New Roman" pitchFamily="18" charset="0"/>
                <a:cs typeface="Times New Roman" pitchFamily="18" charset="0"/>
              </a:rPr>
              <a:t>. which solely feeds on the leaves of mulberry plant( </a:t>
            </a:r>
            <a:r>
              <a:rPr lang="en-US" sz="2000" b="1" dirty="0" smtClean="0">
                <a:latin typeface="Times New Roman" pitchFamily="18" charset="0"/>
                <a:cs typeface="Times New Roman" pitchFamily="18" charset="0"/>
              </a:rPr>
              <a:t>Mulberry sp. </a:t>
            </a:r>
            <a:r>
              <a:rPr lang="en-US" sz="2000" b="1" i="1" dirty="0" err="1" smtClean="0">
                <a:latin typeface="Times New Roman" pitchFamily="18" charset="0"/>
                <a:cs typeface="Times New Roman" pitchFamily="18" charset="0"/>
              </a:rPr>
              <a:t>Morus</a:t>
            </a:r>
            <a:r>
              <a:rPr lang="en-US" sz="2000" b="1" i="1" dirty="0" smtClean="0">
                <a:latin typeface="Times New Roman" pitchFamily="18" charset="0"/>
                <a:cs typeface="Times New Roman" pitchFamily="18" charset="0"/>
              </a:rPr>
              <a:t> alba, M. </a:t>
            </a:r>
            <a:r>
              <a:rPr lang="en-US" sz="2000" b="1" i="1" dirty="0" err="1" smtClean="0">
                <a:latin typeface="Times New Roman" pitchFamily="18" charset="0"/>
                <a:cs typeface="Times New Roman" pitchFamily="18" charset="0"/>
              </a:rPr>
              <a:t>indica</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In India, the major mulberry silk producing states are Karnataka, Andhra Pradesh, West Bengal, Tamil Nadu and Jammu &amp; Kashmir which together accounts for 92 % of country's total mulberry raw silk production</a:t>
            </a:r>
          </a:p>
          <a:p>
            <a:pPr algn="just"/>
            <a:endParaRPr lang="en-US" sz="2000" dirty="0" smtClean="0">
              <a:latin typeface="Times New Roman" pitchFamily="18" charset="0"/>
              <a:cs typeface="Times New Roman" pitchFamily="18" charset="0"/>
            </a:endParaRPr>
          </a:p>
          <a:p>
            <a:endParaRPr lang="en-US" dirty="0"/>
          </a:p>
        </p:txBody>
      </p:sp>
      <p:pic>
        <p:nvPicPr>
          <p:cNvPr id="4" name="Picture 3" descr="http://agritech.tnau.ac.in/sericulture/seri_silkwarm%20types_clip_image004_0000.jpg"/>
          <p:cNvPicPr/>
          <p:nvPr/>
        </p:nvPicPr>
        <p:blipFill>
          <a:blip r:embed="rId2"/>
          <a:srcRect/>
          <a:stretch>
            <a:fillRect/>
          </a:stretch>
        </p:blipFill>
        <p:spPr bwMode="auto">
          <a:xfrm>
            <a:off x="6629401" y="2514600"/>
            <a:ext cx="1828800" cy="1600200"/>
          </a:xfrm>
          <a:prstGeom prst="rect">
            <a:avLst/>
          </a:prstGeom>
          <a:noFill/>
          <a:ln w="9525">
            <a:solidFill>
              <a:srgbClr val="FFC000"/>
            </a:solidFill>
            <a:miter lim="800000"/>
            <a:headEnd/>
            <a:tailEnd/>
          </a:ln>
        </p:spPr>
      </p:pic>
      <p:pic>
        <p:nvPicPr>
          <p:cNvPr id="5122" name="Picture 2" descr="C:\Users\Hi\Desktop\images.jpg"/>
          <p:cNvPicPr>
            <a:picLocks noChangeAspect="1" noChangeArrowheads="1"/>
          </p:cNvPicPr>
          <p:nvPr/>
        </p:nvPicPr>
        <p:blipFill>
          <a:blip r:embed="rId3"/>
          <a:srcRect/>
          <a:stretch>
            <a:fillRect/>
          </a:stretch>
        </p:blipFill>
        <p:spPr bwMode="auto">
          <a:xfrm>
            <a:off x="2590800" y="2514600"/>
            <a:ext cx="1828800" cy="1600200"/>
          </a:xfrm>
          <a:prstGeom prst="rect">
            <a:avLst/>
          </a:prstGeom>
          <a:noFill/>
          <a:ln>
            <a:solidFill>
              <a:srgbClr val="0070C0"/>
            </a:solidFill>
          </a:ln>
        </p:spPr>
      </p:pic>
      <p:pic>
        <p:nvPicPr>
          <p:cNvPr id="5123" name="Picture 3" descr="C:\Users\Hi\Desktop\Women-s-Mulberry-silk-Curved-hem-dress-Wide-sleeves-Han-Dynasty-Hanfu-Clothing.jpg"/>
          <p:cNvPicPr>
            <a:picLocks noChangeAspect="1" noChangeArrowheads="1"/>
          </p:cNvPicPr>
          <p:nvPr/>
        </p:nvPicPr>
        <p:blipFill>
          <a:blip r:embed="rId4"/>
          <a:srcRect/>
          <a:stretch>
            <a:fillRect/>
          </a:stretch>
        </p:blipFill>
        <p:spPr bwMode="auto">
          <a:xfrm>
            <a:off x="4648200" y="2514600"/>
            <a:ext cx="1828800" cy="1600200"/>
          </a:xfrm>
          <a:prstGeom prst="rect">
            <a:avLst/>
          </a:prstGeom>
          <a:noFill/>
          <a:ln>
            <a:solidFill>
              <a:srgbClr val="FF0000"/>
            </a:solidFill>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cdn.indusdiva.com/29374-thickbox/magenta-art-silk-saree-with-gold-zari-embroidery.jpg"/>
          <p:cNvPicPr>
            <a:picLocks noChangeAspect="1" noChangeArrowheads="1"/>
          </p:cNvPicPr>
          <p:nvPr/>
        </p:nvPicPr>
        <p:blipFill>
          <a:blip r:embed="rId2" cstate="print"/>
          <a:srcRect/>
          <a:stretch>
            <a:fillRect/>
          </a:stretch>
        </p:blipFill>
        <p:spPr bwMode="auto">
          <a:xfrm>
            <a:off x="4495800" y="1066800"/>
            <a:ext cx="2099991" cy="2867026"/>
          </a:xfrm>
          <a:prstGeom prst="rect">
            <a:avLst/>
          </a:prstGeom>
          <a:noFill/>
        </p:spPr>
      </p:pic>
      <p:pic>
        <p:nvPicPr>
          <p:cNvPr id="1034" name="Picture 10" descr="http://images02.olx.in/ui/5/55/72/1369036994_511635372_6-Indian-Art-Silk-Sarees-India.jpg"/>
          <p:cNvPicPr>
            <a:picLocks noChangeAspect="1" noChangeArrowheads="1"/>
          </p:cNvPicPr>
          <p:nvPr/>
        </p:nvPicPr>
        <p:blipFill>
          <a:blip r:embed="rId3" cstate="print"/>
          <a:srcRect/>
          <a:stretch>
            <a:fillRect/>
          </a:stretch>
        </p:blipFill>
        <p:spPr bwMode="auto">
          <a:xfrm>
            <a:off x="2514600" y="1066800"/>
            <a:ext cx="1803426" cy="2638426"/>
          </a:xfrm>
          <a:prstGeom prst="rect">
            <a:avLst/>
          </a:prstGeom>
          <a:noFill/>
        </p:spPr>
      </p:pic>
      <p:pic>
        <p:nvPicPr>
          <p:cNvPr id="1036" name="Picture 12" descr="https://encrypted-tbn1.gstatic.com/images?q=tbn:ANd9GcSNW4itHE21tlQY6NHZyT9EbZm0Gf6Zxfi2tS3vhvbkZf2cJono"/>
          <p:cNvPicPr>
            <a:picLocks noChangeAspect="1" noChangeArrowheads="1"/>
          </p:cNvPicPr>
          <p:nvPr/>
        </p:nvPicPr>
        <p:blipFill>
          <a:blip r:embed="rId4"/>
          <a:srcRect/>
          <a:stretch>
            <a:fillRect/>
          </a:stretch>
        </p:blipFill>
        <p:spPr bwMode="auto">
          <a:xfrm>
            <a:off x="304800" y="533400"/>
            <a:ext cx="2209800" cy="3194829"/>
          </a:xfrm>
          <a:prstGeom prst="rect">
            <a:avLst/>
          </a:prstGeom>
          <a:noFill/>
        </p:spPr>
      </p:pic>
      <p:pic>
        <p:nvPicPr>
          <p:cNvPr id="1038" name="Picture 14" descr="http://imshopping.rediff.com/imgshop/600-600/shopping/pixs/15145/g/Gs16676._prafful-red-silk-saree-with-unstitched-blouse.jpg"/>
          <p:cNvPicPr>
            <a:picLocks noChangeAspect="1" noChangeArrowheads="1"/>
          </p:cNvPicPr>
          <p:nvPr/>
        </p:nvPicPr>
        <p:blipFill>
          <a:blip r:embed="rId5"/>
          <a:srcRect/>
          <a:stretch>
            <a:fillRect/>
          </a:stretch>
        </p:blipFill>
        <p:spPr bwMode="auto">
          <a:xfrm>
            <a:off x="6096000" y="2667000"/>
            <a:ext cx="2861056" cy="3352800"/>
          </a:xfrm>
          <a:prstGeom prst="rect">
            <a:avLst/>
          </a:prstGeom>
          <a:noFill/>
        </p:spPr>
      </p:pic>
      <p:pic>
        <p:nvPicPr>
          <p:cNvPr id="1040" name="Picture 16" descr="http://product-image.tradeindia.com/00245676/b/0/Designer-Zari-Saree.jpg"/>
          <p:cNvPicPr>
            <a:picLocks noChangeAspect="1" noChangeArrowheads="1"/>
          </p:cNvPicPr>
          <p:nvPr/>
        </p:nvPicPr>
        <p:blipFill>
          <a:blip r:embed="rId6"/>
          <a:srcRect/>
          <a:stretch>
            <a:fillRect/>
          </a:stretch>
        </p:blipFill>
        <p:spPr bwMode="auto">
          <a:xfrm>
            <a:off x="3657600" y="4114800"/>
            <a:ext cx="1923373" cy="2560703"/>
          </a:xfrm>
          <a:prstGeom prst="rect">
            <a:avLst/>
          </a:prstGeom>
          <a:noFill/>
        </p:spPr>
      </p:pic>
      <p:pic>
        <p:nvPicPr>
          <p:cNvPr id="1044" name="Picture 20" descr="http://www.high5store.com/2794-5472-thickbox/designer-net-pure-banarasi-silk-saree.jpg"/>
          <p:cNvPicPr>
            <a:picLocks noChangeAspect="1" noChangeArrowheads="1"/>
          </p:cNvPicPr>
          <p:nvPr/>
        </p:nvPicPr>
        <p:blipFill>
          <a:blip r:embed="rId7"/>
          <a:srcRect/>
          <a:stretch>
            <a:fillRect/>
          </a:stretch>
        </p:blipFill>
        <p:spPr bwMode="auto">
          <a:xfrm>
            <a:off x="152400" y="3733800"/>
            <a:ext cx="2867026" cy="2867026"/>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a:solidFill>
            <a:schemeClr val="accent3">
              <a:lumMod val="20000"/>
              <a:lumOff val="80000"/>
            </a:schemeClr>
          </a:solidFill>
        </p:spPr>
        <p:txBody>
          <a:bodyPr>
            <a:normAutofit fontScale="92500" lnSpcReduction="10000"/>
          </a:bodyPr>
          <a:lstStyle/>
          <a:p>
            <a:pPr>
              <a:buNone/>
            </a:pPr>
            <a:r>
              <a:rPr lang="en-US" sz="9600" dirty="0" smtClean="0">
                <a:latin typeface="Algerian" pitchFamily="82" charset="0"/>
              </a:rPr>
              <a:t>  </a:t>
            </a:r>
          </a:p>
          <a:p>
            <a:pPr>
              <a:buNone/>
            </a:pPr>
            <a:r>
              <a:rPr lang="en-US" sz="9600" dirty="0" smtClean="0">
                <a:latin typeface="Algerian" pitchFamily="82" charset="0"/>
              </a:rPr>
              <a:t>  </a:t>
            </a:r>
          </a:p>
          <a:p>
            <a:pPr>
              <a:buNone/>
            </a:pPr>
            <a:r>
              <a:rPr lang="en-US" sz="9600" dirty="0" smtClean="0">
                <a:latin typeface="Algerian" pitchFamily="82" charset="0"/>
              </a:rPr>
              <a:t>    </a:t>
            </a:r>
          </a:p>
          <a:p>
            <a:pPr>
              <a:buNone/>
            </a:pPr>
            <a:r>
              <a:rPr lang="en-US" sz="9600" dirty="0" smtClean="0">
                <a:latin typeface="Algerian" pitchFamily="82" charset="0"/>
              </a:rPr>
              <a:t>       </a:t>
            </a:r>
            <a:r>
              <a:rPr lang="en-US" sz="9600" dirty="0" smtClean="0">
                <a:solidFill>
                  <a:srgbClr val="C00000"/>
                </a:solidFill>
                <a:latin typeface="Algerian" pitchFamily="82" charset="0"/>
              </a:rPr>
              <a:t>Thank you</a:t>
            </a:r>
            <a:endParaRPr lang="en-US" sz="9600" dirty="0">
              <a:solidFill>
                <a:srgbClr val="C00000"/>
              </a:solidFill>
              <a:latin typeface="Algerian" pitchFamily="82" charset="0"/>
            </a:endParaRPr>
          </a:p>
        </p:txBody>
      </p:sp>
      <p:pic>
        <p:nvPicPr>
          <p:cNvPr id="3076" name="Picture 4" descr="C:\Users\Hi\Desktop\canstock3997013.jpg"/>
          <p:cNvPicPr>
            <a:picLocks noChangeAspect="1" noChangeArrowheads="1"/>
          </p:cNvPicPr>
          <p:nvPr/>
        </p:nvPicPr>
        <p:blipFill>
          <a:blip r:embed="rId2"/>
          <a:srcRect/>
          <a:stretch>
            <a:fillRect/>
          </a:stretch>
        </p:blipFill>
        <p:spPr bwMode="auto">
          <a:xfrm>
            <a:off x="623147" y="304800"/>
            <a:ext cx="6996853" cy="441960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solidFill>
            <a:schemeClr val="bg2"/>
          </a:solidFill>
        </p:spPr>
        <p:txBody>
          <a:bodyPr>
            <a:normAutofit/>
          </a:bodyPr>
          <a:lstStyle/>
          <a:p>
            <a:pPr>
              <a:buNone/>
            </a:pPr>
            <a:r>
              <a:rPr lang="en-US" b="1" dirty="0" smtClean="0"/>
              <a:t>      </a:t>
            </a:r>
            <a:r>
              <a:rPr lang="en-US" sz="3600" b="1" dirty="0" err="1" smtClean="0">
                <a:latin typeface="Times New Roman" pitchFamily="18" charset="0"/>
                <a:cs typeface="Times New Roman" pitchFamily="18" charset="0"/>
              </a:rPr>
              <a:t>Tasar</a:t>
            </a:r>
            <a:endParaRPr lang="en-US" sz="3600" b="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lgn="just"/>
            <a:r>
              <a:rPr lang="en-US" sz="2600" dirty="0" err="1" smtClean="0">
                <a:latin typeface="Times New Roman" pitchFamily="18" charset="0"/>
                <a:cs typeface="Times New Roman" pitchFamily="18" charset="0"/>
              </a:rPr>
              <a:t>Tasar</a:t>
            </a:r>
            <a:r>
              <a:rPr lang="en-US" sz="2600" dirty="0" smtClean="0">
                <a:latin typeface="Times New Roman" pitchFamily="18" charset="0"/>
                <a:cs typeface="Times New Roman" pitchFamily="18" charset="0"/>
              </a:rPr>
              <a:t> (Tussah) is </a:t>
            </a:r>
            <a:r>
              <a:rPr lang="en-US" sz="2600" dirty="0" err="1" smtClean="0">
                <a:latin typeface="Times New Roman" pitchFamily="18" charset="0"/>
                <a:cs typeface="Times New Roman" pitchFamily="18" charset="0"/>
              </a:rPr>
              <a:t>copperish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colour</a:t>
            </a:r>
            <a:r>
              <a:rPr lang="en-US" sz="2600" dirty="0" smtClean="0">
                <a:latin typeface="Times New Roman" pitchFamily="18" charset="0"/>
                <a:cs typeface="Times New Roman" pitchFamily="18" charset="0"/>
              </a:rPr>
              <a:t>, coarse silk mainly used for furnishings and interiors. </a:t>
            </a:r>
          </a:p>
          <a:p>
            <a:pPr algn="just"/>
            <a:r>
              <a:rPr lang="en-US" sz="2600" dirty="0" err="1" smtClean="0">
                <a:latin typeface="Times New Roman" pitchFamily="18" charset="0"/>
                <a:cs typeface="Times New Roman" pitchFamily="18" charset="0"/>
              </a:rPr>
              <a:t>Tasar</a:t>
            </a:r>
            <a:r>
              <a:rPr lang="en-US" sz="2600" dirty="0" smtClean="0">
                <a:latin typeface="Times New Roman" pitchFamily="18" charset="0"/>
                <a:cs typeface="Times New Roman" pitchFamily="18" charset="0"/>
              </a:rPr>
              <a:t> silk is generated by the silkworm, </a:t>
            </a:r>
            <a:r>
              <a:rPr lang="en-US" sz="2600" b="1" i="1" dirty="0" err="1" smtClean="0">
                <a:latin typeface="Times New Roman" pitchFamily="18" charset="0"/>
                <a:cs typeface="Times New Roman" pitchFamily="18" charset="0"/>
              </a:rPr>
              <a:t>Antheraea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mylitta</a:t>
            </a:r>
            <a:r>
              <a:rPr lang="en-US" sz="2600" b="1" i="1"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which mainly thrive on the food plants </a:t>
            </a:r>
            <a:r>
              <a:rPr lang="en-US" sz="2600" dirty="0" err="1" smtClean="0">
                <a:latin typeface="Times New Roman" pitchFamily="18" charset="0"/>
                <a:cs typeface="Times New Roman" pitchFamily="18" charset="0"/>
              </a:rPr>
              <a:t>Asan</a:t>
            </a:r>
            <a:r>
              <a:rPr lang="en-US" sz="2600" dirty="0" smtClean="0">
                <a:latin typeface="Times New Roman" pitchFamily="18" charset="0"/>
                <a:cs typeface="Times New Roman" pitchFamily="18" charset="0"/>
              </a:rPr>
              <a:t> and </a:t>
            </a:r>
            <a:r>
              <a:rPr lang="en-US" sz="2600" dirty="0" err="1" smtClean="0">
                <a:latin typeface="Times New Roman" pitchFamily="18" charset="0"/>
                <a:cs typeface="Times New Roman" pitchFamily="18" charset="0"/>
              </a:rPr>
              <a:t>Arjun</a:t>
            </a: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Terminalia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tomentosa</a:t>
            </a:r>
            <a:r>
              <a:rPr lang="en-US" sz="2600" b="1" i="1" dirty="0" smtClean="0">
                <a:latin typeface="Times New Roman" pitchFamily="18" charset="0"/>
                <a:cs typeface="Times New Roman" pitchFamily="18" charset="0"/>
              </a:rPr>
              <a:t>, T. </a:t>
            </a:r>
            <a:r>
              <a:rPr lang="en-US" sz="2600" b="1" i="1" dirty="0" err="1" smtClean="0">
                <a:latin typeface="Times New Roman" pitchFamily="18" charset="0"/>
                <a:cs typeface="Times New Roman" pitchFamily="18" charset="0"/>
              </a:rPr>
              <a:t>arjuna</a:t>
            </a:r>
            <a:r>
              <a:rPr lang="en-US" sz="2600" b="1" dirty="0" smtClean="0">
                <a:latin typeface="Times New Roman" pitchFamily="18" charset="0"/>
                <a:cs typeface="Times New Roman" pitchFamily="18" charset="0"/>
              </a:rPr>
              <a:t>) </a:t>
            </a:r>
          </a:p>
          <a:p>
            <a:pPr algn="just"/>
            <a:r>
              <a:rPr lang="en-US" sz="2600" dirty="0" smtClean="0">
                <a:latin typeface="Times New Roman" pitchFamily="18" charset="0"/>
                <a:cs typeface="Times New Roman" pitchFamily="18" charset="0"/>
              </a:rPr>
              <a:t>In India, </a:t>
            </a:r>
            <a:r>
              <a:rPr lang="en-US" sz="2600" dirty="0" err="1" smtClean="0">
                <a:latin typeface="Times New Roman" pitchFamily="18" charset="0"/>
                <a:cs typeface="Times New Roman" pitchFamily="18" charset="0"/>
              </a:rPr>
              <a:t>tasar</a:t>
            </a:r>
            <a:r>
              <a:rPr lang="en-US" sz="2600" dirty="0" smtClean="0">
                <a:latin typeface="Times New Roman" pitchFamily="18" charset="0"/>
                <a:cs typeface="Times New Roman" pitchFamily="18" charset="0"/>
              </a:rPr>
              <a:t> silk is mainly produced in the states of Jharkhand, </a:t>
            </a:r>
            <a:r>
              <a:rPr lang="en-US" sz="2600" dirty="0" err="1" smtClean="0">
                <a:latin typeface="Times New Roman" pitchFamily="18" charset="0"/>
                <a:cs typeface="Times New Roman" pitchFamily="18" charset="0"/>
              </a:rPr>
              <a:t>Chattisgarh</a:t>
            </a:r>
            <a:r>
              <a:rPr lang="en-US" sz="2600" dirty="0" smtClean="0">
                <a:latin typeface="Times New Roman" pitchFamily="18" charset="0"/>
                <a:cs typeface="Times New Roman" pitchFamily="18" charset="0"/>
              </a:rPr>
              <a:t> and Orissa, besides Maharashtra, West Bengal and Andhra Pradesh. </a:t>
            </a:r>
          </a:p>
          <a:p>
            <a:endParaRPr lang="en-US" dirty="0"/>
          </a:p>
        </p:txBody>
      </p:sp>
      <p:pic>
        <p:nvPicPr>
          <p:cNvPr id="4" name="Picture 3" descr="http://agritech.tnau.ac.in/sericulture/seri_silkwarm%20types_clip_image002_0004.jpg"/>
          <p:cNvPicPr/>
          <p:nvPr/>
        </p:nvPicPr>
        <p:blipFill>
          <a:blip r:embed="rId2"/>
          <a:srcRect/>
          <a:stretch>
            <a:fillRect/>
          </a:stretch>
        </p:blipFill>
        <p:spPr bwMode="auto">
          <a:xfrm>
            <a:off x="5029200" y="457200"/>
            <a:ext cx="1752600" cy="1828800"/>
          </a:xfrm>
          <a:prstGeom prst="rect">
            <a:avLst/>
          </a:prstGeom>
          <a:noFill/>
          <a:ln w="9525">
            <a:solidFill>
              <a:srgbClr val="002060"/>
            </a:solidFill>
            <a:miter lim="800000"/>
            <a:headEnd/>
            <a:tailEnd/>
          </a:ln>
        </p:spPr>
      </p:pic>
      <p:pic>
        <p:nvPicPr>
          <p:cNvPr id="5" name="Picture 4" descr="http://agritech.tnau.ac.in/sericulture/seri_silkwarm%20types_clip_image004_0001.jpg"/>
          <p:cNvPicPr/>
          <p:nvPr/>
        </p:nvPicPr>
        <p:blipFill>
          <a:blip r:embed="rId3"/>
          <a:srcRect/>
          <a:stretch>
            <a:fillRect/>
          </a:stretch>
        </p:blipFill>
        <p:spPr bwMode="auto">
          <a:xfrm>
            <a:off x="6858000" y="457200"/>
            <a:ext cx="1600200" cy="1752600"/>
          </a:xfrm>
          <a:prstGeom prst="rect">
            <a:avLst/>
          </a:prstGeom>
          <a:solidFill>
            <a:schemeClr val="accent2">
              <a:lumMod val="20000"/>
              <a:lumOff val="80000"/>
            </a:schemeClr>
          </a:solidFill>
          <a:ln w="9525">
            <a:solidFill>
              <a:srgbClr val="002060"/>
            </a:solidFill>
            <a:miter lim="800000"/>
            <a:headEnd/>
            <a:tailEnd/>
          </a:ln>
        </p:spPr>
      </p:pic>
      <p:pic>
        <p:nvPicPr>
          <p:cNvPr id="2050" name="Picture 2" descr="C:\Users\Hi\Desktop\tasar-silk-stoles3-250x250.jpg"/>
          <p:cNvPicPr>
            <a:picLocks noChangeAspect="1" noChangeArrowheads="1"/>
          </p:cNvPicPr>
          <p:nvPr/>
        </p:nvPicPr>
        <p:blipFill>
          <a:blip r:embed="rId4"/>
          <a:srcRect/>
          <a:stretch>
            <a:fillRect/>
          </a:stretch>
        </p:blipFill>
        <p:spPr bwMode="auto">
          <a:xfrm>
            <a:off x="533400" y="990600"/>
            <a:ext cx="2194560" cy="2194560"/>
          </a:xfrm>
          <a:prstGeom prst="rect">
            <a:avLst/>
          </a:prstGeom>
          <a:noFill/>
          <a:ln>
            <a:solidFill>
              <a:srgbClr val="002060"/>
            </a:solidFill>
          </a:ln>
        </p:spPr>
      </p:pic>
      <p:pic>
        <p:nvPicPr>
          <p:cNvPr id="2051" name="Picture 3" descr="C:\Users\Hi\Desktop\images (1).jpg"/>
          <p:cNvPicPr>
            <a:picLocks noChangeAspect="1" noChangeArrowheads="1"/>
          </p:cNvPicPr>
          <p:nvPr/>
        </p:nvPicPr>
        <p:blipFill>
          <a:blip r:embed="rId5"/>
          <a:srcRect/>
          <a:stretch>
            <a:fillRect/>
          </a:stretch>
        </p:blipFill>
        <p:spPr bwMode="auto">
          <a:xfrm>
            <a:off x="2819400" y="1066800"/>
            <a:ext cx="2133600" cy="2057400"/>
          </a:xfrm>
          <a:prstGeom prst="rect">
            <a:avLst/>
          </a:prstGeom>
          <a:noFill/>
          <a:ln>
            <a:solidFill>
              <a:srgbClr val="002060"/>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solidFill>
            <a:schemeClr val="accent3">
              <a:lumMod val="20000"/>
              <a:lumOff val="80000"/>
            </a:schemeClr>
          </a:solidFill>
          <a:ln>
            <a:solidFill>
              <a:schemeClr val="accent3">
                <a:lumMod val="20000"/>
                <a:lumOff val="80000"/>
              </a:schemeClr>
            </a:solidFill>
          </a:ln>
        </p:spPr>
        <p:txBody>
          <a:bodyPr>
            <a:normAutofit/>
          </a:bodyPr>
          <a:lstStyle/>
          <a:p>
            <a:pPr>
              <a:buNone/>
            </a:pPr>
            <a:r>
              <a:rPr lang="en-US" b="1" dirty="0" smtClean="0"/>
              <a:t>    </a:t>
            </a:r>
            <a:r>
              <a:rPr lang="en-US" sz="3600" b="1" dirty="0" smtClean="0">
                <a:latin typeface="Times New Roman" pitchFamily="18" charset="0"/>
                <a:cs typeface="Times New Roman" pitchFamily="18" charset="0"/>
              </a:rPr>
              <a:t>Oak </a:t>
            </a:r>
            <a:r>
              <a:rPr lang="en-US" sz="3600" b="1" dirty="0" err="1" smtClean="0">
                <a:latin typeface="Times New Roman" pitchFamily="18" charset="0"/>
                <a:cs typeface="Times New Roman" pitchFamily="18" charset="0"/>
              </a:rPr>
              <a:t>Tasar</a:t>
            </a:r>
            <a:r>
              <a:rPr lang="en-US" sz="3600" b="1" dirty="0" smtClean="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a:buNone/>
            </a:pPr>
            <a:r>
              <a:rPr lang="en-US" b="1" dirty="0" smtClean="0"/>
              <a:t> </a:t>
            </a:r>
          </a:p>
          <a:p>
            <a:endParaRPr lang="en-US" sz="2600" b="1" dirty="0" smtClean="0">
              <a:latin typeface="Times New Roman" pitchFamily="18" charset="0"/>
              <a:cs typeface="Times New Roman" pitchFamily="18" charset="0"/>
            </a:endParaRPr>
          </a:p>
          <a:p>
            <a:endParaRPr lang="en-US" sz="2600" b="1"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It is a finer variety of </a:t>
            </a:r>
            <a:r>
              <a:rPr lang="en-US" sz="2600" dirty="0" err="1" smtClean="0">
                <a:latin typeface="Times New Roman" pitchFamily="18" charset="0"/>
                <a:cs typeface="Times New Roman" pitchFamily="18" charset="0"/>
              </a:rPr>
              <a:t>tasar</a:t>
            </a:r>
            <a:r>
              <a:rPr lang="en-US" sz="2600" dirty="0" smtClean="0">
                <a:latin typeface="Times New Roman" pitchFamily="18" charset="0"/>
                <a:cs typeface="Times New Roman" pitchFamily="18" charset="0"/>
              </a:rPr>
              <a:t> generated by the silkworm, </a:t>
            </a:r>
            <a:r>
              <a:rPr lang="en-US" sz="2600" b="1" i="1" dirty="0" err="1" smtClean="0">
                <a:latin typeface="Times New Roman" pitchFamily="18" charset="0"/>
                <a:cs typeface="Times New Roman" pitchFamily="18" charset="0"/>
              </a:rPr>
              <a:t>Antheraea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proyeli</a:t>
            </a:r>
            <a:r>
              <a:rPr lang="en-US" sz="2600" b="1" dirty="0" smtClean="0">
                <a:latin typeface="Times New Roman" pitchFamily="18" charset="0"/>
                <a:cs typeface="Times New Roman" pitchFamily="18" charset="0"/>
              </a:rPr>
              <a:t> J.</a:t>
            </a:r>
            <a:r>
              <a:rPr lang="en-US" sz="2600" dirty="0" smtClean="0">
                <a:latin typeface="Times New Roman" pitchFamily="18" charset="0"/>
                <a:cs typeface="Times New Roman" pitchFamily="18" charset="0"/>
              </a:rPr>
              <a:t> in India which feed on natural food plants of oak,</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Quercus</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serrata</a:t>
            </a:r>
            <a:r>
              <a:rPr lang="en-US" sz="2600" b="1" i="1" dirty="0" smtClean="0">
                <a:latin typeface="Times New Roman" pitchFamily="18" charset="0"/>
                <a:cs typeface="Times New Roman" pitchFamily="18" charset="0"/>
              </a:rPr>
              <a:t>, Q. </a:t>
            </a:r>
            <a:r>
              <a:rPr lang="en-US" sz="2600" b="1" i="1" dirty="0" err="1" smtClean="0">
                <a:latin typeface="Times New Roman" pitchFamily="18" charset="0"/>
                <a:cs typeface="Times New Roman" pitchFamily="18" charset="0"/>
              </a:rPr>
              <a:t>incana</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found in abundance in the sub-Himalayan belt of India covering the states of Manipur, Himachal Pradesh, Uttar Pradesh, Assam, Meghalaya and Jammu &amp; Kashmir</a:t>
            </a:r>
          </a:p>
          <a:p>
            <a:pPr algn="just"/>
            <a:r>
              <a:rPr lang="en-US" sz="2600" dirty="0" smtClean="0">
                <a:latin typeface="Times New Roman" pitchFamily="18" charset="0"/>
                <a:cs typeface="Times New Roman" pitchFamily="18" charset="0"/>
              </a:rPr>
              <a:t>China is the major producer of oak </a:t>
            </a:r>
            <a:r>
              <a:rPr lang="en-US" sz="2600" dirty="0" err="1" smtClean="0">
                <a:latin typeface="Times New Roman" pitchFamily="18" charset="0"/>
                <a:cs typeface="Times New Roman" pitchFamily="18" charset="0"/>
              </a:rPr>
              <a:t>tasar</a:t>
            </a:r>
            <a:r>
              <a:rPr lang="en-US" sz="2600" dirty="0" smtClean="0">
                <a:latin typeface="Times New Roman" pitchFamily="18" charset="0"/>
                <a:cs typeface="Times New Roman" pitchFamily="18" charset="0"/>
              </a:rPr>
              <a:t> in the world and this comes from another silkworm which is known as </a:t>
            </a:r>
            <a:r>
              <a:rPr lang="en-US" sz="2600" b="1" i="1" dirty="0" err="1" smtClean="0">
                <a:latin typeface="Times New Roman" pitchFamily="18" charset="0"/>
                <a:cs typeface="Times New Roman" pitchFamily="18" charset="0"/>
              </a:rPr>
              <a:t>Antheraea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pernyi</a:t>
            </a:r>
            <a:endParaRPr lang="en-US" sz="2600" b="1"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pic>
        <p:nvPicPr>
          <p:cNvPr id="4" name="Picture 3" descr="seri"/>
          <p:cNvPicPr/>
          <p:nvPr/>
        </p:nvPicPr>
        <p:blipFill>
          <a:blip r:embed="rId2"/>
          <a:srcRect/>
          <a:stretch>
            <a:fillRect/>
          </a:stretch>
        </p:blipFill>
        <p:spPr bwMode="auto">
          <a:xfrm>
            <a:off x="3048000" y="381000"/>
            <a:ext cx="2590800" cy="1905000"/>
          </a:xfrm>
          <a:prstGeom prst="rect">
            <a:avLst/>
          </a:prstGeom>
          <a:noFill/>
          <a:ln w="9525">
            <a:solidFill>
              <a:schemeClr val="bg2">
                <a:lumMod val="50000"/>
              </a:schemeClr>
            </a:solidFill>
            <a:miter lim="800000"/>
            <a:headEnd/>
            <a:tailEnd/>
          </a:ln>
        </p:spPr>
      </p:pic>
      <p:pic>
        <p:nvPicPr>
          <p:cNvPr id="1026" name="Picture 2" descr="C:\Users\Hi\Desktop\514SZjjd2FL._SX342_.jpg"/>
          <p:cNvPicPr>
            <a:picLocks noChangeAspect="1" noChangeArrowheads="1"/>
          </p:cNvPicPr>
          <p:nvPr/>
        </p:nvPicPr>
        <p:blipFill>
          <a:blip r:embed="rId3"/>
          <a:srcRect/>
          <a:stretch>
            <a:fillRect/>
          </a:stretch>
        </p:blipFill>
        <p:spPr bwMode="auto">
          <a:xfrm>
            <a:off x="5791200" y="381000"/>
            <a:ext cx="2590800" cy="1905000"/>
          </a:xfrm>
          <a:prstGeom prst="rect">
            <a:avLst/>
          </a:prstGeom>
          <a:solidFill>
            <a:srgbClr val="FFC000"/>
          </a:solidFill>
          <a:ln>
            <a:solidFill>
              <a:srgbClr val="92D050"/>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6553200"/>
          </a:xfrm>
          <a:solidFill>
            <a:schemeClr val="accent3">
              <a:lumMod val="20000"/>
              <a:lumOff val="80000"/>
            </a:schemeClr>
          </a:solidFill>
        </p:spPr>
        <p:txBody>
          <a:bodyPr>
            <a:normAutofit fontScale="92500"/>
          </a:bodyPr>
          <a:lstStyle/>
          <a:p>
            <a:pPr>
              <a:buNone/>
            </a:pPr>
            <a:r>
              <a:rPr lang="en-US" sz="3900" b="1" dirty="0" smtClean="0">
                <a:latin typeface="Times New Roman" pitchFamily="18" charset="0"/>
                <a:cs typeface="Times New Roman" pitchFamily="18" charset="0"/>
              </a:rPr>
              <a:t>    </a:t>
            </a:r>
            <a:r>
              <a:rPr lang="en-US" sz="3900" b="1" dirty="0" err="1" smtClean="0">
                <a:latin typeface="Times New Roman" pitchFamily="18" charset="0"/>
                <a:cs typeface="Times New Roman" pitchFamily="18" charset="0"/>
              </a:rPr>
              <a:t>Eri</a:t>
            </a:r>
            <a:endParaRPr lang="en-US" sz="3900" b="1" dirty="0" smtClean="0">
              <a:latin typeface="Times New Roman" pitchFamily="18" charset="0"/>
              <a:cs typeface="Times New Roman" pitchFamily="18" charset="0"/>
            </a:endParaRPr>
          </a:p>
          <a:p>
            <a:pPr>
              <a:buNone/>
            </a:pPr>
            <a:endParaRPr lang="en-US" b="1" dirty="0" smtClean="0"/>
          </a:p>
          <a:p>
            <a:pPr>
              <a:buNone/>
            </a:pPr>
            <a:endParaRPr lang="en-US" b="1" dirty="0" smtClean="0"/>
          </a:p>
          <a:p>
            <a:pPr>
              <a:buNone/>
            </a:pPr>
            <a:endParaRPr lang="en-US" dirty="0" smtClean="0"/>
          </a:p>
          <a:p>
            <a:pPr algn="just"/>
            <a:r>
              <a:rPr lang="en-US" sz="2800" dirty="0" smtClean="0">
                <a:latin typeface="Times New Roman" pitchFamily="18" charset="0"/>
                <a:cs typeface="Times New Roman" pitchFamily="18" charset="0"/>
              </a:rPr>
              <a:t>Also known as </a:t>
            </a:r>
            <a:r>
              <a:rPr lang="en-US" sz="2800" dirty="0" err="1" smtClean="0">
                <a:latin typeface="Times New Roman" pitchFamily="18" charset="0"/>
                <a:cs typeface="Times New Roman" pitchFamily="18" charset="0"/>
              </a:rPr>
              <a:t>Endi</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Errandi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Eri</a:t>
            </a:r>
            <a:r>
              <a:rPr lang="en-US" sz="2800" dirty="0" smtClean="0">
                <a:latin typeface="Times New Roman" pitchFamily="18" charset="0"/>
                <a:cs typeface="Times New Roman" pitchFamily="18" charset="0"/>
              </a:rPr>
              <a:t> is a </a:t>
            </a:r>
            <a:r>
              <a:rPr lang="en-US" sz="2800" dirty="0" err="1" smtClean="0">
                <a:latin typeface="Times New Roman" pitchFamily="18" charset="0"/>
                <a:cs typeface="Times New Roman" pitchFamily="18" charset="0"/>
              </a:rPr>
              <a:t>multivoltine</a:t>
            </a:r>
            <a:r>
              <a:rPr lang="en-US" sz="2800" dirty="0" smtClean="0">
                <a:latin typeface="Times New Roman" pitchFamily="18" charset="0"/>
                <a:cs typeface="Times New Roman" pitchFamily="18" charset="0"/>
              </a:rPr>
              <a:t> silk spun from open-ended cocoons, unlike other varieties of silk</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Eri</a:t>
            </a:r>
            <a:r>
              <a:rPr lang="en-US" sz="2800" dirty="0" smtClean="0">
                <a:latin typeface="Times New Roman" pitchFamily="18" charset="0"/>
                <a:cs typeface="Times New Roman" pitchFamily="18" charset="0"/>
              </a:rPr>
              <a:t> silk is the product of the domesticated silkworm, </a:t>
            </a:r>
            <a:r>
              <a:rPr lang="en-US" sz="2800" b="1" i="1" dirty="0" err="1" smtClean="0">
                <a:latin typeface="Times New Roman" pitchFamily="18" charset="0"/>
                <a:cs typeface="Times New Roman" pitchFamily="18" charset="0"/>
              </a:rPr>
              <a:t>Philosamia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ricini</a:t>
            </a:r>
            <a:r>
              <a:rPr lang="en-US" sz="2800" b="1" dirty="0" smtClean="0">
                <a:latin typeface="Times New Roman" pitchFamily="18" charset="0"/>
                <a:cs typeface="Times New Roman" pitchFamily="18" charset="0"/>
              </a:rPr>
              <a:t> , </a:t>
            </a:r>
            <a:r>
              <a:rPr lang="en-US" sz="2800" b="1" i="1" dirty="0" err="1" smtClean="0">
                <a:latin typeface="Times New Roman" pitchFamily="18" charset="0"/>
                <a:cs typeface="Times New Roman" pitchFamily="18" charset="0"/>
              </a:rPr>
              <a:t>Attacus</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ricini</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feeds mainly on castor leaves </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Ricinus</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communis</a:t>
            </a:r>
            <a:r>
              <a:rPr lang="en-US" sz="2800" b="1" i="1"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The silk is used indigenously for preparation of </a:t>
            </a:r>
            <a:r>
              <a:rPr lang="en-US" sz="2800" i="1" dirty="0" err="1" smtClean="0">
                <a:latin typeface="Times New Roman" pitchFamily="18" charset="0"/>
                <a:cs typeface="Times New Roman" pitchFamily="18" charset="0"/>
              </a:rPr>
              <a:t>chaddars</a:t>
            </a:r>
            <a:r>
              <a:rPr lang="en-US" sz="2800" dirty="0" smtClean="0">
                <a:latin typeface="Times New Roman" pitchFamily="18" charset="0"/>
                <a:cs typeface="Times New Roman" pitchFamily="18" charset="0"/>
              </a:rPr>
              <a:t> (wraps) for own use by these </a:t>
            </a:r>
            <a:r>
              <a:rPr lang="en-US" sz="2800" dirty="0" err="1" smtClean="0">
                <a:latin typeface="Times New Roman" pitchFamily="18" charset="0"/>
                <a:cs typeface="Times New Roman" pitchFamily="18" charset="0"/>
              </a:rPr>
              <a:t>tribals</a:t>
            </a:r>
            <a:r>
              <a:rPr lang="en-US" sz="2800" dirty="0" smtClean="0">
                <a:latin typeface="Times New Roman" pitchFamily="18" charset="0"/>
                <a:cs typeface="Times New Roman" pitchFamily="18" charset="0"/>
              </a:rPr>
              <a:t>. In India, this culture is practiced mainly in the north-eastern states and Assam. It is also found in Bihar, West Bengal and Orissa</a:t>
            </a:r>
          </a:p>
          <a:p>
            <a:endParaRPr lang="en-US" dirty="0"/>
          </a:p>
        </p:txBody>
      </p:sp>
      <p:pic>
        <p:nvPicPr>
          <p:cNvPr id="4" name="Picture 3" descr="http://agritech.tnau.ac.in/sericulture/seri_silkwarm%20types_clip_image002_0006.jpg"/>
          <p:cNvPicPr/>
          <p:nvPr/>
        </p:nvPicPr>
        <p:blipFill>
          <a:blip r:embed="rId2"/>
          <a:srcRect/>
          <a:stretch>
            <a:fillRect/>
          </a:stretch>
        </p:blipFill>
        <p:spPr bwMode="auto">
          <a:xfrm>
            <a:off x="6172200" y="304800"/>
            <a:ext cx="2057400" cy="2133600"/>
          </a:xfrm>
          <a:prstGeom prst="rect">
            <a:avLst/>
          </a:prstGeom>
          <a:noFill/>
          <a:ln w="9525">
            <a:solidFill>
              <a:srgbClr val="002060"/>
            </a:solidFill>
            <a:miter lim="800000"/>
            <a:headEnd/>
            <a:tailEnd/>
          </a:ln>
        </p:spPr>
      </p:pic>
      <p:pic>
        <p:nvPicPr>
          <p:cNvPr id="3074" name="Picture 2" descr="C:\Users\Hi\Desktop\images.jpg"/>
          <p:cNvPicPr>
            <a:picLocks noChangeAspect="1" noChangeArrowheads="1"/>
          </p:cNvPicPr>
          <p:nvPr/>
        </p:nvPicPr>
        <p:blipFill>
          <a:blip r:embed="rId3"/>
          <a:srcRect/>
          <a:stretch>
            <a:fillRect/>
          </a:stretch>
        </p:blipFill>
        <p:spPr bwMode="auto">
          <a:xfrm>
            <a:off x="1600200" y="304800"/>
            <a:ext cx="2133600" cy="2209800"/>
          </a:xfrm>
          <a:prstGeom prst="rect">
            <a:avLst/>
          </a:prstGeom>
          <a:noFill/>
          <a:ln>
            <a:solidFill>
              <a:srgbClr val="002060"/>
            </a:solidFill>
          </a:ln>
        </p:spPr>
      </p:pic>
      <p:pic>
        <p:nvPicPr>
          <p:cNvPr id="3075" name="Picture 3" descr="C:\Users\Hi\Desktop\images (2).jpg"/>
          <p:cNvPicPr>
            <a:picLocks noChangeAspect="1" noChangeArrowheads="1"/>
          </p:cNvPicPr>
          <p:nvPr/>
        </p:nvPicPr>
        <p:blipFill>
          <a:blip r:embed="rId4"/>
          <a:srcRect/>
          <a:stretch>
            <a:fillRect/>
          </a:stretch>
        </p:blipFill>
        <p:spPr bwMode="auto">
          <a:xfrm>
            <a:off x="3962400" y="304800"/>
            <a:ext cx="2057400" cy="2133600"/>
          </a:xfrm>
          <a:prstGeom prst="rect">
            <a:avLst/>
          </a:prstGeom>
          <a:noFill/>
          <a:ln>
            <a:solidFill>
              <a:srgbClr val="002060"/>
            </a:solidFill>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a:solidFill>
            <a:schemeClr val="accent3"/>
          </a:solidFill>
        </p:spPr>
        <p:txBody>
          <a:bodyPr>
            <a:normAutofit/>
          </a:bodyPr>
          <a:lstStyle/>
          <a:p>
            <a:pPr>
              <a:buNone/>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Muga</a:t>
            </a:r>
            <a:r>
              <a:rPr lang="en-US" sz="3600" b="1" dirty="0" smtClean="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This golden yellow </a:t>
            </a:r>
            <a:r>
              <a:rPr lang="en-US" sz="2600" dirty="0" err="1" smtClean="0">
                <a:latin typeface="Times New Roman" pitchFamily="18" charset="0"/>
                <a:cs typeface="Times New Roman" pitchFamily="18" charset="0"/>
              </a:rPr>
              <a:t>colour</a:t>
            </a:r>
            <a:r>
              <a:rPr lang="en-US" sz="2600" dirty="0" smtClean="0">
                <a:latin typeface="Times New Roman" pitchFamily="18" charset="0"/>
                <a:cs typeface="Times New Roman" pitchFamily="18" charset="0"/>
              </a:rPr>
              <a:t> silk is prerogative  of India and the pride of Assam state. It is obtained from semi-domesticated </a:t>
            </a:r>
            <a:r>
              <a:rPr lang="en-US" sz="2600" dirty="0" err="1" smtClean="0">
                <a:latin typeface="Times New Roman" pitchFamily="18" charset="0"/>
                <a:cs typeface="Times New Roman" pitchFamily="18" charset="0"/>
              </a:rPr>
              <a:t>multivoltine</a:t>
            </a:r>
            <a:r>
              <a:rPr lang="en-US" sz="2600" dirty="0" smtClean="0">
                <a:latin typeface="Times New Roman" pitchFamily="18" charset="0"/>
                <a:cs typeface="Times New Roman" pitchFamily="18" charset="0"/>
              </a:rPr>
              <a:t> silkworm,</a:t>
            </a:r>
            <a:r>
              <a:rPr lang="en-US" sz="2600"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Antheraea</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assamensis</a:t>
            </a:r>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 These silkworms feed on the aromatic leaves of </a:t>
            </a:r>
            <a:r>
              <a:rPr lang="en-US" sz="2600" dirty="0" err="1" smtClean="0">
                <a:latin typeface="Times New Roman" pitchFamily="18" charset="0"/>
                <a:cs typeface="Times New Roman" pitchFamily="18" charset="0"/>
              </a:rPr>
              <a:t>Som</a:t>
            </a: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Machilus</a:t>
            </a:r>
            <a:r>
              <a:rPr lang="en-US" sz="2600" b="1" dirty="0" smtClean="0">
                <a:latin typeface="Times New Roman" pitchFamily="18" charset="0"/>
                <a:cs typeface="Times New Roman" pitchFamily="18" charset="0"/>
              </a:rPr>
              <a:t> sp.) </a:t>
            </a:r>
            <a:r>
              <a:rPr lang="en-US" sz="2600" dirty="0" smtClean="0">
                <a:latin typeface="Times New Roman" pitchFamily="18" charset="0"/>
                <a:cs typeface="Times New Roman" pitchFamily="18" charset="0"/>
              </a:rPr>
              <a:t>and </a:t>
            </a:r>
            <a:r>
              <a:rPr lang="en-US" sz="2600" dirty="0" err="1" smtClean="0">
                <a:latin typeface="Times New Roman" pitchFamily="18" charset="0"/>
                <a:cs typeface="Times New Roman" pitchFamily="18" charset="0"/>
              </a:rPr>
              <a:t>Soalu</a:t>
            </a:r>
            <a:r>
              <a:rPr lang="en-US" sz="2600"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Litsea</a:t>
            </a:r>
            <a:r>
              <a:rPr lang="en-US" sz="2600" b="1" dirty="0" smtClean="0">
                <a:latin typeface="Times New Roman" pitchFamily="18" charset="0"/>
                <a:cs typeface="Times New Roman" pitchFamily="18" charset="0"/>
              </a:rPr>
              <a:t> sp.) </a:t>
            </a:r>
            <a:r>
              <a:rPr lang="en-US" sz="2600" dirty="0" smtClean="0">
                <a:latin typeface="Times New Roman" pitchFamily="18" charset="0"/>
                <a:cs typeface="Times New Roman" pitchFamily="18" charset="0"/>
              </a:rPr>
              <a:t>plants</a:t>
            </a:r>
          </a:p>
          <a:p>
            <a:pPr algn="just"/>
            <a:r>
              <a:rPr lang="en-US" sz="2600" dirty="0" err="1" smtClean="0">
                <a:latin typeface="Times New Roman" pitchFamily="18" charset="0"/>
                <a:cs typeface="Times New Roman" pitchFamily="18" charset="0"/>
              </a:rPr>
              <a:t>Muga</a:t>
            </a:r>
            <a:r>
              <a:rPr lang="en-US" sz="2600" dirty="0" smtClean="0">
                <a:latin typeface="Times New Roman" pitchFamily="18" charset="0"/>
                <a:cs typeface="Times New Roman" pitchFamily="18" charset="0"/>
              </a:rPr>
              <a:t> culture is specific to the state of Assam and an integral part of the tradition and culture of that state. The </a:t>
            </a:r>
            <a:r>
              <a:rPr lang="en-US" sz="2600" dirty="0" err="1" smtClean="0">
                <a:latin typeface="Times New Roman" pitchFamily="18" charset="0"/>
                <a:cs typeface="Times New Roman" pitchFamily="18" charset="0"/>
              </a:rPr>
              <a:t>muga</a:t>
            </a:r>
            <a:r>
              <a:rPr lang="en-US" sz="2600" dirty="0" smtClean="0">
                <a:latin typeface="Times New Roman" pitchFamily="18" charset="0"/>
                <a:cs typeface="Times New Roman" pitchFamily="18" charset="0"/>
              </a:rPr>
              <a:t> silk, an high value product is used in products like </a:t>
            </a:r>
            <a:r>
              <a:rPr lang="en-US" sz="2600" dirty="0" err="1" smtClean="0">
                <a:latin typeface="Times New Roman" pitchFamily="18" charset="0"/>
                <a:cs typeface="Times New Roman" pitchFamily="18" charset="0"/>
              </a:rPr>
              <a:t>sarees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mekhalas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chaddars</a:t>
            </a:r>
            <a:r>
              <a:rPr lang="en-US" sz="2600" dirty="0" smtClean="0">
                <a:latin typeface="Times New Roman" pitchFamily="18" charset="0"/>
                <a:cs typeface="Times New Roman" pitchFamily="18" charset="0"/>
              </a:rPr>
              <a:t>, etc</a:t>
            </a:r>
          </a:p>
          <a:p>
            <a:endParaRPr lang="en-US" dirty="0"/>
          </a:p>
        </p:txBody>
      </p:sp>
      <p:pic>
        <p:nvPicPr>
          <p:cNvPr id="4" name="Picture 3" descr="http://agritech.tnau.ac.in/sericulture/seri_silkwarm%20types_clip_image004_0003.jpg"/>
          <p:cNvPicPr/>
          <p:nvPr/>
        </p:nvPicPr>
        <p:blipFill>
          <a:blip r:embed="rId2"/>
          <a:srcRect/>
          <a:stretch>
            <a:fillRect/>
          </a:stretch>
        </p:blipFill>
        <p:spPr bwMode="auto">
          <a:xfrm>
            <a:off x="6934200" y="304800"/>
            <a:ext cx="1752600" cy="1981200"/>
          </a:xfrm>
          <a:prstGeom prst="rect">
            <a:avLst/>
          </a:prstGeom>
          <a:noFill/>
          <a:ln w="9525">
            <a:solidFill>
              <a:srgbClr val="0070C0"/>
            </a:solidFill>
            <a:miter lim="800000"/>
            <a:headEnd/>
            <a:tailEnd/>
          </a:ln>
        </p:spPr>
      </p:pic>
      <p:pic>
        <p:nvPicPr>
          <p:cNvPr id="5" name="Picture 4" descr="http://agritech.tnau.ac.in/sericulture/seri_silkwarm%20types_clip_image002_0007.jpg"/>
          <p:cNvPicPr/>
          <p:nvPr/>
        </p:nvPicPr>
        <p:blipFill>
          <a:blip r:embed="rId3"/>
          <a:srcRect/>
          <a:stretch>
            <a:fillRect/>
          </a:stretch>
        </p:blipFill>
        <p:spPr bwMode="auto">
          <a:xfrm>
            <a:off x="5105400" y="304800"/>
            <a:ext cx="1752600" cy="1981200"/>
          </a:xfrm>
          <a:prstGeom prst="rect">
            <a:avLst/>
          </a:prstGeom>
          <a:noFill/>
          <a:ln w="9525">
            <a:solidFill>
              <a:srgbClr val="0070C0"/>
            </a:solidFill>
            <a:miter lim="800000"/>
            <a:headEnd/>
            <a:tailEnd/>
          </a:ln>
        </p:spPr>
      </p:pic>
      <p:pic>
        <p:nvPicPr>
          <p:cNvPr id="4098" name="Picture 2" descr="C:\Users\Hi\Desktop\DSC_9460-676x700.jpg"/>
          <p:cNvPicPr>
            <a:picLocks noChangeAspect="1" noChangeArrowheads="1"/>
          </p:cNvPicPr>
          <p:nvPr/>
        </p:nvPicPr>
        <p:blipFill>
          <a:blip r:embed="rId4" cstate="print"/>
          <a:srcRect/>
          <a:stretch>
            <a:fillRect/>
          </a:stretch>
        </p:blipFill>
        <p:spPr bwMode="auto">
          <a:xfrm>
            <a:off x="762000" y="762000"/>
            <a:ext cx="2057400" cy="1981200"/>
          </a:xfrm>
          <a:prstGeom prst="rect">
            <a:avLst/>
          </a:prstGeom>
          <a:solidFill>
            <a:srgbClr val="FF0000"/>
          </a:solidFill>
          <a:ln>
            <a:solidFill>
              <a:schemeClr val="accent2">
                <a:lumMod val="60000"/>
                <a:lumOff val="40000"/>
              </a:schemeClr>
            </a:solidFill>
          </a:ln>
        </p:spPr>
      </p:pic>
      <p:pic>
        <p:nvPicPr>
          <p:cNvPr id="4099" name="Picture 3" descr="C:\Users\Hi\Desktop\IMG_0756-800x800.JPG"/>
          <p:cNvPicPr>
            <a:picLocks noChangeAspect="1" noChangeArrowheads="1"/>
          </p:cNvPicPr>
          <p:nvPr/>
        </p:nvPicPr>
        <p:blipFill>
          <a:blip r:embed="rId5" cstate="print"/>
          <a:srcRect/>
          <a:stretch>
            <a:fillRect/>
          </a:stretch>
        </p:blipFill>
        <p:spPr bwMode="auto">
          <a:xfrm>
            <a:off x="2971800" y="762000"/>
            <a:ext cx="1981200" cy="1981200"/>
          </a:xfrm>
          <a:prstGeom prst="rect">
            <a:avLst/>
          </a:prstGeom>
          <a:noFill/>
          <a:ln>
            <a:solidFill>
              <a:schemeClr val="accent2">
                <a:lumMod val="60000"/>
                <a:lumOff val="40000"/>
              </a:schemeClr>
            </a:solidFill>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a:solidFill>
            <a:schemeClr val="accent3"/>
          </a:solidFill>
        </p:spPr>
        <p:txBody>
          <a:bodyPr>
            <a:noAutofit/>
          </a:bodyPr>
          <a:lstStyle/>
          <a:p>
            <a:r>
              <a:rPr lang="en-US" sz="3000" b="1" dirty="0" smtClean="0">
                <a:latin typeface="Times New Roman" pitchFamily="18" charset="0"/>
                <a:cs typeface="Times New Roman" pitchFamily="18" charset="0"/>
              </a:rPr>
              <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Life History of Mulberry silk worm </a:t>
            </a:r>
            <a:r>
              <a:rPr lang="en-US" sz="3000" b="1" i="1" dirty="0" smtClean="0">
                <a:latin typeface="Times New Roman" pitchFamily="18" charset="0"/>
                <a:cs typeface="Times New Roman" pitchFamily="18" charset="0"/>
              </a:rPr>
              <a:t>(</a:t>
            </a:r>
            <a:r>
              <a:rPr lang="en-US" sz="3000" b="1" i="1" dirty="0" err="1" smtClean="0">
                <a:latin typeface="Times New Roman" pitchFamily="18" charset="0"/>
                <a:cs typeface="Times New Roman" pitchFamily="18" charset="0"/>
              </a:rPr>
              <a:t>Bombyx</a:t>
            </a:r>
            <a:r>
              <a:rPr lang="en-US" sz="3000" b="1" i="1" dirty="0" smtClean="0">
                <a:latin typeface="Times New Roman" pitchFamily="18" charset="0"/>
                <a:cs typeface="Times New Roman" pitchFamily="18" charset="0"/>
              </a:rPr>
              <a:t> </a:t>
            </a:r>
            <a:r>
              <a:rPr lang="en-US" sz="3000" b="1" i="1" dirty="0" err="1" smtClean="0">
                <a:latin typeface="Times New Roman" pitchFamily="18" charset="0"/>
                <a:cs typeface="Times New Roman" pitchFamily="18" charset="0"/>
              </a:rPr>
              <a:t>mori</a:t>
            </a:r>
            <a:r>
              <a:rPr lang="en-US" sz="3000" b="1" dirty="0" smtClean="0">
                <a:latin typeface="Times New Roman" pitchFamily="18" charset="0"/>
                <a:cs typeface="Times New Roman" pitchFamily="18" charset="0"/>
              </a:rPr>
              <a:t>) </a:t>
            </a:r>
            <a:br>
              <a:rPr lang="en-US" sz="3000" b="1" dirty="0" smtClean="0">
                <a:latin typeface="Times New Roman" pitchFamily="18" charset="0"/>
                <a:cs typeface="Times New Roman" pitchFamily="18" charset="0"/>
              </a:rPr>
            </a:b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715000"/>
          </a:xfrm>
          <a:solidFill>
            <a:schemeClr val="accent3">
              <a:lumMod val="20000"/>
              <a:lumOff val="80000"/>
            </a:schemeClr>
          </a:solidFill>
          <a:ln>
            <a:solidFill>
              <a:schemeClr val="accent2">
                <a:lumMod val="40000"/>
                <a:lumOff val="60000"/>
              </a:schemeClr>
            </a:solidFill>
          </a:ln>
        </p:spPr>
        <p:txBody>
          <a:bodyPr>
            <a:normAutofit/>
          </a:bodyPr>
          <a:lstStyle/>
          <a:p>
            <a:pPr algn="just"/>
            <a:r>
              <a:rPr lang="en-US" sz="2600" dirty="0" smtClean="0">
                <a:latin typeface="Times New Roman" pitchFamily="18" charset="0"/>
                <a:cs typeface="Times New Roman" pitchFamily="18" charset="0"/>
              </a:rPr>
              <a:t>The moths mate and the female lays more than 350 eggs. The moths then die</a:t>
            </a:r>
          </a:p>
          <a:p>
            <a:pPr algn="just"/>
            <a:r>
              <a:rPr lang="en-US" sz="2600" dirty="0" smtClean="0">
                <a:latin typeface="Times New Roman" pitchFamily="18" charset="0"/>
                <a:cs typeface="Times New Roman" pitchFamily="18" charset="0"/>
              </a:rPr>
              <a:t>In the wild this cycle occurs once a year, but under scientific breeding it can occur up to three times in a year</a:t>
            </a:r>
          </a:p>
          <a:p>
            <a:pPr algn="just"/>
            <a:r>
              <a:rPr lang="en-US" sz="2600" dirty="0" smtClean="0">
                <a:latin typeface="Times New Roman" pitchFamily="18" charset="0"/>
                <a:cs typeface="Times New Roman" pitchFamily="18" charset="0"/>
              </a:rPr>
              <a:t>In the Life cycle of Silkworm there are four stages </a:t>
            </a:r>
            <a:r>
              <a:rPr lang="en-US" sz="2600" i="1" dirty="0" smtClean="0">
                <a:latin typeface="Times New Roman" pitchFamily="18" charset="0"/>
                <a:cs typeface="Times New Roman" pitchFamily="18" charset="0"/>
              </a:rPr>
              <a:t>i.e. </a:t>
            </a:r>
            <a:r>
              <a:rPr lang="en-US" sz="2600" dirty="0" smtClean="0">
                <a:latin typeface="Times New Roman" pitchFamily="18" charset="0"/>
                <a:cs typeface="Times New Roman" pitchFamily="18" charset="0"/>
              </a:rPr>
              <a:t>Egg, Larva, Pupa and Adult</a:t>
            </a:r>
          </a:p>
          <a:p>
            <a:pPr algn="just"/>
            <a:r>
              <a:rPr lang="en-US" sz="2600" dirty="0" smtClean="0">
                <a:latin typeface="Times New Roman" pitchFamily="18" charset="0"/>
                <a:cs typeface="Times New Roman" pitchFamily="18" charset="0"/>
              </a:rPr>
              <a:t>The eggs develop into the silkworm lava, grub or caterpillar. They eat for 20-30 days, consuming large amounts of mulberry leaves The caterpillar </a:t>
            </a:r>
            <a:r>
              <a:rPr lang="en-US" sz="2600" dirty="0" err="1" smtClean="0">
                <a:latin typeface="Times New Roman" pitchFamily="18" charset="0"/>
                <a:cs typeface="Times New Roman" pitchFamily="18" charset="0"/>
              </a:rPr>
              <a:t>moults</a:t>
            </a:r>
            <a:r>
              <a:rPr lang="en-US" sz="2600" dirty="0" smtClean="0">
                <a:latin typeface="Times New Roman" pitchFamily="18" charset="0"/>
                <a:cs typeface="Times New Roman" pitchFamily="18" charset="0"/>
              </a:rPr>
              <a:t> through four changes of skin </a:t>
            </a:r>
          </a:p>
          <a:p>
            <a:pPr algn="just"/>
            <a:endParaRPr lang="en-US" sz="2600" dirty="0"/>
          </a:p>
        </p:txBody>
      </p:sp>
      <p:pic>
        <p:nvPicPr>
          <p:cNvPr id="4" name="Picture 3" descr="silk worm caterpiller"/>
          <p:cNvPicPr/>
          <p:nvPr/>
        </p:nvPicPr>
        <p:blipFill>
          <a:blip r:embed="rId2"/>
          <a:srcRect/>
          <a:stretch>
            <a:fillRect/>
          </a:stretch>
        </p:blipFill>
        <p:spPr bwMode="auto">
          <a:xfrm>
            <a:off x="4953000" y="4800600"/>
            <a:ext cx="3429000" cy="1752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a:solidFill>
            <a:schemeClr val="accent2">
              <a:lumMod val="20000"/>
              <a:lumOff val="80000"/>
            </a:schemeClr>
          </a:solidFill>
          <a:ln>
            <a:solidFill>
              <a:schemeClr val="accent2">
                <a:lumMod val="40000"/>
                <a:lumOff val="60000"/>
              </a:schemeClr>
            </a:solidFill>
          </a:ln>
        </p:spPr>
        <p:txBody>
          <a:bodyPr>
            <a:normAutofit/>
          </a:bodyPr>
          <a:lstStyle/>
          <a:p>
            <a:pPr algn="just"/>
            <a:r>
              <a:rPr lang="en-US" sz="2600" dirty="0" smtClean="0">
                <a:latin typeface="Times New Roman" pitchFamily="18" charset="0"/>
                <a:cs typeface="Times New Roman" pitchFamily="18" charset="0"/>
              </a:rPr>
              <a:t>The silkworm spins a cocoon for protection, to permit the development of the </a:t>
            </a:r>
            <a:r>
              <a:rPr lang="en-US" sz="2600" b="1" dirty="0" smtClean="0">
                <a:latin typeface="Times New Roman" pitchFamily="18" charset="0"/>
                <a:cs typeface="Times New Roman" pitchFamily="18" charset="0"/>
              </a:rPr>
              <a:t>pupa or chrysalis</a:t>
            </a:r>
            <a:r>
              <a:rPr lang="en-US" sz="2600" dirty="0" smtClean="0">
                <a:latin typeface="Times New Roman" pitchFamily="18" charset="0"/>
                <a:cs typeface="Times New Roman" pitchFamily="18" charset="0"/>
              </a:rPr>
              <a:t>. The cocoon takes about three days to be fully complete and is a similar size to a peanut shell</a:t>
            </a:r>
          </a:p>
          <a:p>
            <a:pPr algn="just"/>
            <a:endParaRPr lang="en-US" sz="26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a:p>
            <a:pPr algn="just"/>
            <a:endParaRPr lang="en-US" sz="26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chrysalis emerges from the cocoon as a moth. In cultivated silk, the grub is terminated while still inside the cocoon so that the long filaments are maintained</a:t>
            </a:r>
          </a:p>
          <a:p>
            <a:pPr algn="just"/>
            <a:r>
              <a:rPr lang="en-US" sz="2600" dirty="0" smtClean="0">
                <a:latin typeface="Times New Roman" pitchFamily="18" charset="0"/>
                <a:cs typeface="Times New Roman" pitchFamily="18" charset="0"/>
              </a:rPr>
              <a:t>The color of the silk is determined by the diet of the lava and seasonal influences. Mulberry leaves produce the preferred lighter colored cocoons, but in the wild silk worms will eat other plants, producing all variety of colors</a:t>
            </a:r>
          </a:p>
          <a:p>
            <a:pPr algn="just"/>
            <a:endParaRPr lang="en-US" sz="2600" dirty="0">
              <a:latin typeface="Times New Roman" pitchFamily="18" charset="0"/>
              <a:cs typeface="Times New Roman" pitchFamily="18" charset="0"/>
            </a:endParaRPr>
          </a:p>
        </p:txBody>
      </p:sp>
      <p:pic>
        <p:nvPicPr>
          <p:cNvPr id="4" name="Picture 3" descr="silk worm cocoons"/>
          <p:cNvPicPr/>
          <p:nvPr/>
        </p:nvPicPr>
        <p:blipFill>
          <a:blip r:embed="rId2"/>
          <a:srcRect/>
          <a:stretch>
            <a:fillRect/>
          </a:stretch>
        </p:blipFill>
        <p:spPr bwMode="auto">
          <a:xfrm>
            <a:off x="5029200" y="1371600"/>
            <a:ext cx="2819400" cy="1828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i\Desktop\3487.700x500.png"/>
          <p:cNvPicPr>
            <a:picLocks noGrp="1" noChangeAspect="1" noChangeArrowheads="1"/>
          </p:cNvPicPr>
          <p:nvPr>
            <p:ph idx="1"/>
          </p:nvPr>
        </p:nvPicPr>
        <p:blipFill>
          <a:blip r:embed="rId2"/>
          <a:srcRect/>
          <a:stretch>
            <a:fillRect/>
          </a:stretch>
        </p:blipFill>
        <p:spPr bwMode="auto">
          <a:xfrm>
            <a:off x="838200" y="304800"/>
            <a:ext cx="7848600" cy="6248400"/>
          </a:xfrm>
          <a:prstGeom prst="rect">
            <a:avLst/>
          </a:prstGeom>
          <a:solidFill>
            <a:schemeClr val="accent2">
              <a:lumMod val="20000"/>
              <a:lumOff val="80000"/>
            </a:schemeClr>
          </a:solidFill>
          <a:ln>
            <a:solidFill>
              <a:schemeClr val="accent2">
                <a:lumMod val="40000"/>
                <a:lumOff val="60000"/>
              </a:schemeClr>
            </a:solidFill>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303</TotalTime>
  <Words>1488</Words>
  <Application>Microsoft Office PowerPoint</Application>
  <PresentationFormat>On-screen Show (4:3)</PresentationFormat>
  <Paragraphs>147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 SILK WORM – TYPES </vt:lpstr>
      <vt:lpstr>Slide 3</vt:lpstr>
      <vt:lpstr>Slide 4</vt:lpstr>
      <vt:lpstr>Slide 5</vt:lpstr>
      <vt:lpstr>Slide 6</vt:lpstr>
      <vt:lpstr> Life History of Mulberry silk worm (Bombyx mori)  </vt:lpstr>
      <vt:lpstr>Slide 8</vt:lpstr>
      <vt:lpstr>Slide 9</vt:lpstr>
      <vt:lpstr>Slide 10</vt:lpstr>
      <vt:lpstr>Diseases of silk worm</vt:lpstr>
      <vt:lpstr>Slide 12</vt:lpstr>
      <vt:lpstr>Slide 13</vt:lpstr>
      <vt:lpstr>Slide 14</vt:lpstr>
      <vt:lpstr> SERICULTURE INDUSTRY </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User</cp:lastModifiedBy>
  <cp:revision>57</cp:revision>
  <dcterms:created xsi:type="dcterms:W3CDTF">2006-08-16T00:00:00Z</dcterms:created>
  <dcterms:modified xsi:type="dcterms:W3CDTF">2019-11-04T05:17:28Z</dcterms:modified>
</cp:coreProperties>
</file>